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2" r:id="rId3"/>
    <p:sldId id="296" r:id="rId4"/>
    <p:sldId id="280" r:id="rId5"/>
    <p:sldId id="286" r:id="rId6"/>
    <p:sldId id="281" r:id="rId7"/>
    <p:sldId id="287" r:id="rId8"/>
    <p:sldId id="288" r:id="rId9"/>
    <p:sldId id="289" r:id="rId10"/>
    <p:sldId id="298" r:id="rId11"/>
    <p:sldId id="299" r:id="rId12"/>
    <p:sldId id="282" r:id="rId13"/>
    <p:sldId id="290" r:id="rId14"/>
    <p:sldId id="300" r:id="rId15"/>
    <p:sldId id="291" r:id="rId16"/>
    <p:sldId id="292" r:id="rId17"/>
    <p:sldId id="293" r:id="rId18"/>
    <p:sldId id="301" r:id="rId19"/>
    <p:sldId id="302" r:id="rId20"/>
    <p:sldId id="294" r:id="rId21"/>
    <p:sldId id="283" r:id="rId22"/>
    <p:sldId id="284" r:id="rId23"/>
    <p:sldId id="265" r:id="rId24"/>
    <p:sldId id="279" r:id="rId25"/>
    <p:sldId id="297" r:id="rId26"/>
    <p:sldId id="258" r:id="rId27"/>
    <p:sldId id="260" r:id="rId28"/>
    <p:sldId id="303" r:id="rId29"/>
    <p:sldId id="304" r:id="rId30"/>
    <p:sldId id="271"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7D73-908F-4813-B1E7-443BD89D939F}" type="datetimeFigureOut">
              <a:rPr lang="en-US" smtClean="0"/>
              <a:pPr/>
              <a:t>6/6/2011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4A094-D08F-4677-9293-FD70F97AAE9A}" type="slidenum">
              <a:rPr lang="en-US" smtClean="0"/>
              <a:pPr/>
              <a:t>‹#›</a:t>
            </a:fld>
            <a:endParaRPr lang="en-US"/>
          </a:p>
        </p:txBody>
      </p:sp>
    </p:spTree>
    <p:extLst>
      <p:ext uri="{BB962C8B-B14F-4D97-AF65-F5344CB8AC3E}">
        <p14:creationId xmlns:p14="http://schemas.microsoft.com/office/powerpoint/2010/main" val="206726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youtu.be/obCHKPYHuh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ollaborizeclassroom.com/" TargetMode="External"/><Relationship Id="rId7" Type="http://schemas.openxmlformats.org/officeDocument/2006/relationships/hyperlink" Target="http://globaleducation.ning.co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globalschoolnet.org/" TargetMode="External"/><Relationship Id="rId5" Type="http://schemas.openxmlformats.org/officeDocument/2006/relationships/hyperlink" Target="http://nschubert.home.mchsi.com/" TargetMode="External"/><Relationship Id="rId4" Type="http://schemas.openxmlformats.org/officeDocument/2006/relationships/hyperlink" Target="http://www.epals.co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David Thornburg, “Technology in K-12 Education: The Envisioning</a:t>
            </a:r>
            <a:r>
              <a:rPr lang="en-US" baseline="0" dirty="0" smtClean="0"/>
              <a:t> a New Future.”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the global world we need to prepare our students to be successful within.</a:t>
            </a:r>
          </a:p>
          <a:p>
            <a:endParaRPr lang="en-US" baseline="0" dirty="0" smtClean="0"/>
          </a:p>
          <a:p>
            <a:endParaRPr lang="en-US" baseline="0" dirty="0" smtClean="0"/>
          </a:p>
          <a:p>
            <a:r>
              <a:rPr lang="en-US" baseline="0" dirty="0" smtClean="0"/>
              <a:t>The effective use of technology in education requires thought, experimentation, and a willingness to spend the time needed to develop and refine strategies.</a:t>
            </a:r>
            <a:endParaRPr lang="en-US" dirty="0"/>
          </a:p>
        </p:txBody>
      </p:sp>
      <p:sp>
        <p:nvSpPr>
          <p:cNvPr id="4" name="Slide Number Placeholder 3"/>
          <p:cNvSpPr>
            <a:spLocks noGrp="1"/>
          </p:cNvSpPr>
          <p:nvPr>
            <p:ph type="sldNum" sz="quarter" idx="10"/>
          </p:nvPr>
        </p:nvSpPr>
        <p:spPr/>
        <p:txBody>
          <a:bodyPr/>
          <a:lstStyle/>
          <a:p>
            <a:fld id="{BEDB676B-6CF1-499B-8455-A1E9AD4933E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is another example for science.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We’ll come back to this in more depth later, but quickly here is how SAFARI Montage and the digital content found can support these two concepts. [show the following playlists]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Punctuation: Semi Colon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Water Cycle and Effects of Global Warming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SAFARI Montage content can help to differentiate by using specific video clips that align directly to level of interest, learning styles, and prior knowledge. Teachers can create multiple playlists through the copy function and then modify the content to meet the individual or group needs of their classroom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digital world is changing the way kids think, communicate, and collaborate. We live in a 24/7/365 world where today’s students are sophisticated thinkers who are incredibly bored by most of today’s instruction.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Bloom’s taxonomy was updated in the 1990s to make it more relevant to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work. This kind of thinking is required for problem-solving, information processing, and idea creation. </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Move off the stage</a:t>
            </a:r>
          </a:p>
          <a:p>
            <a:r>
              <a:rPr lang="en-US" sz="1200" kern="1200" dirty="0" smtClean="0">
                <a:solidFill>
                  <a:schemeClr val="tx1"/>
                </a:solidFill>
                <a:latin typeface="+mn-lt"/>
                <a:ea typeface="+mn-ea"/>
                <a:cs typeface="+mn-cs"/>
              </a:rPr>
              <a:t>It’s getting harder to be the expert – the world produced five billion GB of digital information in 2003 (a stack of books reaching one third of the way from earth to the sun). Since 2007, the digital universe = 500 </a:t>
            </a:r>
            <a:r>
              <a:rPr lang="en-US" sz="1200" kern="1200" dirty="0" err="1" smtClean="0">
                <a:solidFill>
                  <a:schemeClr val="tx1"/>
                </a:solidFill>
                <a:latin typeface="+mn-lt"/>
                <a:ea typeface="+mn-ea"/>
                <a:cs typeface="+mn-cs"/>
              </a:rPr>
              <a:t>exabytes</a:t>
            </a:r>
            <a:r>
              <a:rPr lang="en-US" sz="1200" kern="1200" dirty="0" smtClean="0">
                <a:solidFill>
                  <a:schemeClr val="tx1"/>
                </a:solidFill>
                <a:latin typeface="+mn-lt"/>
                <a:ea typeface="+mn-ea"/>
                <a:cs typeface="+mn-cs"/>
              </a:rPr>
              <a:t>, or 500 billion GB of data (</a:t>
            </a:r>
            <a:r>
              <a:rPr lang="en-US" sz="1200" kern="1200" dirty="0" err="1" smtClean="0">
                <a:solidFill>
                  <a:schemeClr val="tx1"/>
                </a:solidFill>
                <a:latin typeface="+mn-lt"/>
                <a:ea typeface="+mn-ea"/>
                <a:cs typeface="+mn-cs"/>
              </a:rPr>
              <a:t>Ganz</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Reinsel</a:t>
            </a:r>
            <a:r>
              <a:rPr lang="en-US" sz="1200" kern="1200" dirty="0" smtClean="0">
                <a:solidFill>
                  <a:schemeClr val="tx1"/>
                </a:solidFill>
                <a:latin typeface="+mn-lt"/>
                <a:ea typeface="+mn-ea"/>
                <a:cs typeface="+mn-cs"/>
              </a:rPr>
              <a:t>, 2009). </a:t>
            </a:r>
          </a:p>
        </p:txBody>
      </p:sp>
      <p:sp>
        <p:nvSpPr>
          <p:cNvPr id="4" name="Slide Number Placeholder 3"/>
          <p:cNvSpPr>
            <a:spLocks noGrp="1"/>
          </p:cNvSpPr>
          <p:nvPr>
            <p:ph type="sldNum" sz="quarter" idx="10"/>
          </p:nvPr>
        </p:nvSpPr>
        <p:spPr/>
        <p:txBody>
          <a:bodyPr/>
          <a:lstStyle/>
          <a:p>
            <a:fld id="{BC44A094-D08F-4677-9293-FD70F97AAE9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Move off the stage</a:t>
            </a:r>
          </a:p>
          <a:p>
            <a:r>
              <a:rPr lang="en-US" sz="1200" kern="1200" dirty="0" smtClean="0">
                <a:solidFill>
                  <a:schemeClr val="tx1"/>
                </a:solidFill>
                <a:latin typeface="+mn-lt"/>
                <a:ea typeface="+mn-ea"/>
                <a:cs typeface="+mn-cs"/>
              </a:rPr>
              <a:t>Talking at students just doesn’t work (never did). Sitting quietly and listening to the teacher is the least effective way to learn, but this type of teaching continues today (Dale, 1956).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may have seen this graphic with percentages attached. These numbers were added by William Glaser in 1998 in his book, </a:t>
            </a:r>
            <a:r>
              <a:rPr lang="en-US" sz="1200" i="1" kern="1200" dirty="0" smtClean="0">
                <a:solidFill>
                  <a:schemeClr val="tx1"/>
                </a:solidFill>
                <a:latin typeface="+mn-lt"/>
                <a:ea typeface="+mn-ea"/>
                <a:cs typeface="+mn-cs"/>
              </a:rPr>
              <a:t>The Quality School</a:t>
            </a:r>
            <a:r>
              <a:rPr lang="en-US" sz="1200" kern="1200" dirty="0" smtClean="0">
                <a:solidFill>
                  <a:schemeClr val="tx1"/>
                </a:solidFill>
                <a:latin typeface="+mn-lt"/>
                <a:ea typeface="+mn-ea"/>
                <a:cs typeface="+mn-cs"/>
              </a:rPr>
              <a:t>. While there may be debate over the numbers the idea is consistent: Learning increases when students become more active in the learning process.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 students access information natively</a:t>
            </a:r>
          </a:p>
          <a:p>
            <a:r>
              <a:rPr lang="en-US" sz="1200" kern="1200" dirty="0" smtClean="0">
                <a:solidFill>
                  <a:schemeClr val="tx1"/>
                </a:solidFill>
                <a:latin typeface="+mn-lt"/>
                <a:ea typeface="+mn-ea"/>
                <a:cs typeface="+mn-cs"/>
              </a:rPr>
              <a:t>Students today have grown up in a digital world and they can use digital tools and strategies that may seem foreign to non-digital natives. They become frustrated when teachers don’t understand the importance of these tools in their lives and when the tools and strategies are not used in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Show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video of commercial about lost dog, ATT: Lost dog no offer and Spelling Bee (</a:t>
            </a:r>
            <a:r>
              <a:rPr lang="en-US" sz="1200" kern="1200" dirty="0" err="1" smtClean="0">
                <a:solidFill>
                  <a:schemeClr val="tx1"/>
                </a:solidFill>
                <a:latin typeface="+mn-lt"/>
                <a:ea typeface="+mn-ea"/>
                <a:cs typeface="+mn-cs"/>
              </a:rPr>
              <a:t>ShareATT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channel). Information is transmitted faster than before. The Internet has blown open the door to learning.</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Working on projects doesn’t have to be confined to classroom walls any more. Students can collaborate with each other via web-tools and digital devices easily. Collaboration in the workforce is the key to productivity. </a:t>
            </a:r>
          </a:p>
          <a:p>
            <a:r>
              <a:rPr lang="en-US" sz="1200" u="sng" kern="1200" dirty="0" smtClean="0">
                <a:solidFill>
                  <a:schemeClr val="tx1"/>
                </a:solidFill>
                <a:latin typeface="+mn-lt"/>
                <a:ea typeface="+mn-ea"/>
                <a:cs typeface="+mn-cs"/>
                <a:hlinkClick r:id="rId3"/>
              </a:rPr>
              <a:t>http://youtu.be/obCHKPYHuhA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Skills needed: communicate with an online partner, exchange files with that person, do simultaneous collaborative work using tools that allow two or more people to work on a file together, produce real digital work , negotiate distribution of work, resolve conflicts, technical skills of multiple applications.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is just a small sample of digital tools to use: Of course SAFARI Montage has a videoconferencing module called SAFARI Montage Live!. Other tools can be found in web 2.0 on the Internet.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 from http://www.crosscollaborate.com/2009/05/realtime-virtual-collaboration-conference/</a:t>
            </a:r>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Begin with in-class work with partner or small groups, continue work outside of school virtually. Find other students outside school (across town, state, country) to work with. </a:t>
            </a:r>
          </a:p>
          <a:p>
            <a:r>
              <a:rPr lang="en-US" sz="1200" kern="1200" dirty="0" smtClean="0">
                <a:solidFill>
                  <a:schemeClr val="tx1"/>
                </a:solidFill>
                <a:latin typeface="+mn-lt"/>
                <a:ea typeface="+mn-ea"/>
                <a:cs typeface="+mn-cs"/>
              </a:rPr>
              <a:t>Sites: </a:t>
            </a:r>
            <a:r>
              <a:rPr lang="en-US" sz="1200" kern="1200" dirty="0" err="1" smtClean="0">
                <a:solidFill>
                  <a:schemeClr val="tx1"/>
                </a:solidFill>
                <a:latin typeface="+mn-lt"/>
                <a:ea typeface="+mn-ea"/>
                <a:cs typeface="+mn-cs"/>
              </a:rPr>
              <a:t>ePals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Telecollaborate</a:t>
            </a:r>
            <a:r>
              <a:rPr lang="en-US" sz="1200" kern="1200" dirty="0" smtClean="0">
                <a:solidFill>
                  <a:schemeClr val="tx1"/>
                </a:solidFill>
                <a:latin typeface="+mn-lt"/>
                <a:ea typeface="+mn-ea"/>
                <a:cs typeface="+mn-cs"/>
              </a:rPr>
              <a:t>, Global </a:t>
            </a:r>
            <a:r>
              <a:rPr lang="en-US" sz="1200" kern="1200" dirty="0" err="1" smtClean="0">
                <a:solidFill>
                  <a:schemeClr val="tx1"/>
                </a:solidFill>
                <a:latin typeface="+mn-lt"/>
                <a:ea typeface="+mn-ea"/>
                <a:cs typeface="+mn-cs"/>
              </a:rPr>
              <a:t>SchoolNet</a:t>
            </a:r>
            <a:r>
              <a:rPr lang="en-US" sz="1200" kern="1200" dirty="0" smtClean="0">
                <a:solidFill>
                  <a:schemeClr val="tx1"/>
                </a:solidFill>
                <a:latin typeface="+mn-lt"/>
                <a:ea typeface="+mn-ea"/>
                <a:cs typeface="+mn-cs"/>
              </a:rPr>
              <a:t>, The Global Education Collaborative</a:t>
            </a:r>
          </a:p>
          <a:p>
            <a:endParaRPr lang="en-US" sz="1200" kern="1200" dirty="0" smtClean="0">
              <a:solidFill>
                <a:schemeClr val="tx1"/>
              </a:solidFill>
              <a:latin typeface="+mn-lt"/>
              <a:ea typeface="+mn-ea"/>
              <a:cs typeface="+mn-cs"/>
            </a:endParaRPr>
          </a:p>
          <a:p>
            <a:r>
              <a:rPr lang="en-US" sz="1200" b="1" u="sng" kern="1200" dirty="0" err="1" smtClean="0">
                <a:solidFill>
                  <a:schemeClr val="tx1"/>
                </a:solidFill>
                <a:latin typeface="+mn-lt"/>
                <a:ea typeface="+mn-ea"/>
                <a:cs typeface="+mn-cs"/>
                <a:hlinkClick r:id="rId3"/>
              </a:rPr>
              <a:t>CollaborizeClassroom</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Complement classroom instruction and engage students in online activities, assignments and discussions that allow for deeper participation inside and outside the classroom. Embed Microsoft Office documents, videos, pictures, and PDFs.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Publish discussions to a results page so students can see tangible outcomes of their conversations. Download FREE lesson plans.</a:t>
            </a:r>
          </a:p>
          <a:p>
            <a:r>
              <a:rPr lang="en-US" sz="1200" kern="1200" dirty="0" err="1" smtClean="0">
                <a:solidFill>
                  <a:schemeClr val="tx1"/>
                </a:solidFill>
                <a:latin typeface="+mn-lt"/>
                <a:ea typeface="+mn-ea"/>
                <a:cs typeface="+mn-cs"/>
              </a:rPr>
              <a:t>ePals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http://www.epals.com/</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ePals</a:t>
            </a:r>
            <a:r>
              <a:rPr lang="en-US" sz="1200" kern="1200" dirty="0" smtClean="0">
                <a:solidFill>
                  <a:schemeClr val="tx1"/>
                </a:solidFill>
                <a:latin typeface="+mn-lt"/>
                <a:ea typeface="+mn-ea"/>
                <a:cs typeface="+mn-cs"/>
              </a:rPr>
              <a:t> is the leading provider of safe collaborative technology for schools to connect and learn in a protected, project-based learning network. With classrooms in 200 countries and territories, </a:t>
            </a:r>
            <a:r>
              <a:rPr lang="en-US" sz="1200" kern="1200" dirty="0" err="1" smtClean="0">
                <a:solidFill>
                  <a:schemeClr val="tx1"/>
                </a:solidFill>
                <a:latin typeface="+mn-lt"/>
                <a:ea typeface="+mn-ea"/>
                <a:cs typeface="+mn-cs"/>
              </a:rPr>
              <a:t>ePals</a:t>
            </a:r>
            <a:r>
              <a:rPr lang="en-US" sz="1200" kern="1200" dirty="0" smtClean="0">
                <a:solidFill>
                  <a:schemeClr val="tx1"/>
                </a:solidFill>
                <a:latin typeface="+mn-lt"/>
                <a:ea typeface="+mn-ea"/>
                <a:cs typeface="+mn-cs"/>
              </a:rPr>
              <a:t> makes it easy to connect learners locally, nationally or internationally.</a:t>
            </a:r>
          </a:p>
          <a:p>
            <a:r>
              <a:rPr lang="en-US" sz="1200" kern="1200" dirty="0" err="1" smtClean="0">
                <a:solidFill>
                  <a:schemeClr val="tx1"/>
                </a:solidFill>
                <a:latin typeface="+mn-lt"/>
                <a:ea typeface="+mn-ea"/>
                <a:cs typeface="+mn-cs"/>
              </a:rPr>
              <a:t>Tellecollaborate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http://nschubert.home.mchsi.com/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Find projects, host projects, use digital collaborative tools</a:t>
            </a:r>
          </a:p>
          <a:p>
            <a:r>
              <a:rPr lang="en-US" sz="1200" kern="1200" dirty="0" smtClean="0">
                <a:solidFill>
                  <a:schemeClr val="tx1"/>
                </a:solidFill>
                <a:latin typeface="+mn-lt"/>
                <a:ea typeface="+mn-ea"/>
                <a:cs typeface="+mn-cs"/>
              </a:rPr>
              <a:t>Global School Net </a:t>
            </a:r>
            <a:r>
              <a:rPr lang="en-US" sz="1200" u="sng" kern="1200" dirty="0" smtClean="0">
                <a:solidFill>
                  <a:schemeClr val="tx1"/>
                </a:solidFill>
                <a:latin typeface="+mn-lt"/>
                <a:ea typeface="+mn-ea"/>
                <a:cs typeface="+mn-cs"/>
                <a:hlinkClick r:id="rId6"/>
              </a:rPr>
              <a:t>http://www.globalschoolnet.org/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Global </a:t>
            </a:r>
            <a:r>
              <a:rPr lang="en-US" sz="1200" kern="1200" dirty="0" err="1" smtClean="0">
                <a:solidFill>
                  <a:schemeClr val="tx1"/>
                </a:solidFill>
                <a:latin typeface="+mn-lt"/>
                <a:ea typeface="+mn-ea"/>
                <a:cs typeface="+mn-cs"/>
              </a:rPr>
              <a:t>SchoolNet's</a:t>
            </a:r>
            <a:r>
              <a:rPr lang="en-US" sz="1200" kern="1200" dirty="0" smtClean="0">
                <a:solidFill>
                  <a:schemeClr val="tx1"/>
                </a:solidFill>
                <a:latin typeface="+mn-lt"/>
                <a:ea typeface="+mn-ea"/>
                <a:cs typeface="+mn-cs"/>
              </a:rPr>
              <a:t> mission is to support 21st century learning and improve academic performance through content driven collaboration.</a:t>
            </a:r>
          </a:p>
          <a:p>
            <a:r>
              <a:rPr lang="en-US" sz="1200" kern="1200" dirty="0" smtClean="0">
                <a:solidFill>
                  <a:schemeClr val="tx1"/>
                </a:solidFill>
                <a:latin typeface="+mn-lt"/>
                <a:ea typeface="+mn-ea"/>
                <a:cs typeface="+mn-cs"/>
              </a:rPr>
              <a:t>Global Education Collaborative </a:t>
            </a:r>
            <a:r>
              <a:rPr lang="en-US" sz="1200" u="sng" kern="1200" dirty="0" smtClean="0">
                <a:solidFill>
                  <a:schemeClr val="tx1"/>
                </a:solidFill>
                <a:latin typeface="+mn-lt"/>
                <a:ea typeface="+mn-ea"/>
                <a:cs typeface="+mn-cs"/>
                <a:hlinkClick r:id="rId7"/>
              </a:rPr>
              <a:t>http://globaleducation.ning.com/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Communication has gone visual. It started with the advent of the television in the 50s and 60s, then the emergence of the still camera (black and white to color to digital). The video camera in the 80s changed the way people could archive their world and playback on the television. In the 90s and 20s the ability to send the video to the computer for editing made it possible for the average person to create professional quality movies. With the advent of the WWW in the mid 90s and its visual interface with color, icons, and photos, the words became read as images. The WWW also allowed for the distribution of all forms of visual communication. Then came the Smartphone which put all the history of visual communication into a device you could carry in the palm of your hand and you could distribute your creations with immediacy via wireless connections. </a:t>
            </a:r>
          </a:p>
          <a:p>
            <a:r>
              <a:rPr lang="en-US" sz="1200" kern="1200" dirty="0" smtClean="0">
                <a:solidFill>
                  <a:schemeClr val="tx1"/>
                </a:solidFill>
                <a:latin typeface="+mn-lt"/>
                <a:ea typeface="+mn-ea"/>
                <a:cs typeface="+mn-cs"/>
              </a:rPr>
              <a:t>In the classroom teachers can use shapes, color, illustrations, and video content to convey new meaning to students. Visual communication can convey the same concept in a shorter amount of time. Today’s students have learned new skills that let them process visual information much more effectively than text in a highly interactive environment that they control.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session we’ll learn about old and new teaching strategies to foster growth in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skills and explore how SAFARI Montage can support this way of teaching and learning.</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world has changed. The kids have changed. The knowledge and skills needed to be successful in the world have changed. This means instruction should change. And if we want to change instruction we need to change assessment and how we evaluate learning. </a:t>
            </a:r>
          </a:p>
          <a:p>
            <a:r>
              <a:rPr lang="en-US" sz="1200" kern="1200" dirty="0" smtClean="0">
                <a:solidFill>
                  <a:schemeClr val="tx1"/>
                </a:solidFill>
                <a:latin typeface="+mn-lt"/>
                <a:ea typeface="+mn-ea"/>
                <a:cs typeface="+mn-cs"/>
              </a:rPr>
              <a:t>The National Education Technology Plan specifies that the most effective way to evaluate what students know is through real-world applications. Building authentic assessments aligned to NET standards can help teachers learn how best to evaluate student’s understanding of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skills and processes.</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Ask: </a:t>
            </a:r>
          </a:p>
          <a:p>
            <a:r>
              <a:rPr lang="en-US" sz="1200" kern="1200" dirty="0" smtClean="0">
                <a:solidFill>
                  <a:schemeClr val="tx1"/>
                </a:solidFill>
                <a:latin typeface="+mn-lt"/>
                <a:ea typeface="+mn-ea"/>
                <a:cs typeface="+mn-cs"/>
              </a:rPr>
              <a:t>How can you harness the power of SAFARI to foster active learning through differentiation and teach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skills?</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Create/Insert </a:t>
            </a:r>
            <a:r>
              <a:rPr lang="en-US" dirty="0" err="1" smtClean="0"/>
              <a:t>Prensky</a:t>
            </a:r>
            <a:r>
              <a:rPr lang="en-US" dirty="0" smtClean="0"/>
              <a:t> graphic on to slide</a:t>
            </a:r>
          </a:p>
          <a:p>
            <a:r>
              <a:rPr lang="en-US" sz="1200" kern="1200" dirty="0" smtClean="0">
                <a:solidFill>
                  <a:schemeClr val="tx1"/>
                </a:solidFill>
                <a:latin typeface="+mn-lt"/>
                <a:ea typeface="+mn-ea"/>
                <a:cs typeface="+mn-cs"/>
              </a:rPr>
              <a:t>According to </a:t>
            </a:r>
            <a:r>
              <a:rPr lang="en-US" sz="1200" kern="1200" dirty="0" err="1" smtClean="0">
                <a:solidFill>
                  <a:schemeClr val="tx1"/>
                </a:solidFill>
                <a:latin typeface="+mn-lt"/>
                <a:ea typeface="+mn-ea"/>
                <a:cs typeface="+mn-cs"/>
              </a:rPr>
              <a:t>Prensky</a:t>
            </a:r>
            <a:r>
              <a:rPr lang="en-US" sz="1200" kern="1200" dirty="0" smtClean="0">
                <a:solidFill>
                  <a:schemeClr val="tx1"/>
                </a:solidFill>
                <a:latin typeface="+mn-lt"/>
                <a:ea typeface="+mn-ea"/>
                <a:cs typeface="+mn-cs"/>
              </a:rPr>
              <a:t> (2006) </a:t>
            </a:r>
          </a:p>
          <a:p>
            <a:r>
              <a:rPr lang="en-US" sz="1200" kern="1200" dirty="0" smtClean="0">
                <a:solidFill>
                  <a:schemeClr val="tx1"/>
                </a:solidFill>
                <a:latin typeface="+mn-lt"/>
                <a:ea typeface="+mn-ea"/>
                <a:cs typeface="+mn-cs"/>
              </a:rPr>
              <a:t>By the age of 21 most kids will have:</a:t>
            </a:r>
          </a:p>
          <a:p>
            <a:r>
              <a:rPr lang="en-US" sz="1200" kern="1200" dirty="0" smtClean="0">
                <a:solidFill>
                  <a:schemeClr val="tx1"/>
                </a:solidFill>
                <a:latin typeface="+mn-lt"/>
                <a:ea typeface="+mn-ea"/>
                <a:cs typeface="+mn-cs"/>
              </a:rPr>
              <a:t>Played more than 10,000 hours of video games</a:t>
            </a:r>
          </a:p>
          <a:p>
            <a:r>
              <a:rPr lang="en-US" sz="1200" kern="1200" dirty="0" smtClean="0">
                <a:solidFill>
                  <a:schemeClr val="tx1"/>
                </a:solidFill>
                <a:latin typeface="+mn-lt"/>
                <a:ea typeface="+mn-ea"/>
                <a:cs typeface="+mn-cs"/>
              </a:rPr>
              <a:t>Sent and received 250,000 emails, text, and instant messages</a:t>
            </a:r>
          </a:p>
          <a:p>
            <a:r>
              <a:rPr lang="en-US" sz="1200" kern="1200" dirty="0" smtClean="0">
                <a:solidFill>
                  <a:schemeClr val="tx1"/>
                </a:solidFill>
                <a:latin typeface="+mn-lt"/>
                <a:ea typeface="+mn-ea"/>
                <a:cs typeface="+mn-cs"/>
              </a:rPr>
              <a:t>Spent 10,000 hours talking on the phone</a:t>
            </a:r>
          </a:p>
          <a:p>
            <a:r>
              <a:rPr lang="en-US" sz="1200" kern="1200" dirty="0" smtClean="0">
                <a:solidFill>
                  <a:schemeClr val="tx1"/>
                </a:solidFill>
                <a:latin typeface="+mn-lt"/>
                <a:ea typeface="+mn-ea"/>
                <a:cs typeface="+mn-cs"/>
              </a:rPr>
              <a:t>Watched more than 20,000 hours of TV</a:t>
            </a:r>
          </a:p>
          <a:p>
            <a:r>
              <a:rPr lang="en-US" sz="1200" kern="1200" dirty="0" smtClean="0">
                <a:solidFill>
                  <a:schemeClr val="tx1"/>
                </a:solidFill>
                <a:latin typeface="+mn-lt"/>
                <a:ea typeface="+mn-ea"/>
                <a:cs typeface="+mn-cs"/>
              </a:rPr>
              <a:t>Watched more than 500,000 commercials</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digital content found in SAFARI Montage and from what you can upload through </a:t>
            </a:r>
            <a:r>
              <a:rPr lang="en-US" sz="1200" kern="1200" dirty="0" err="1" smtClean="0">
                <a:solidFill>
                  <a:schemeClr val="tx1"/>
                </a:solidFill>
                <a:latin typeface="+mn-lt"/>
                <a:ea typeface="+mn-ea"/>
                <a:cs typeface="+mn-cs"/>
              </a:rPr>
              <a:t>CreationStation</a:t>
            </a:r>
            <a:r>
              <a:rPr lang="en-US" sz="1200" kern="1200" dirty="0" smtClean="0">
                <a:solidFill>
                  <a:schemeClr val="tx1"/>
                </a:solidFill>
                <a:latin typeface="+mn-lt"/>
                <a:ea typeface="+mn-ea"/>
                <a:cs typeface="+mn-cs"/>
              </a:rPr>
              <a:t> will help you to enhance your instruction to support differentiated instruction and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Collaborate – involve more than working with a partner or group IN the classroom; students need to work with someone outside the classroom; be able to communicate with an online partner, exchange files, use online tools for real-time work; can start in class and continue out of class, but should include students from other schools across the world; should produce real work with digital projects (web publishing, web journaling with blogs, video production, contribute to wiki, create a podcast). [could probably use information here from Shannon Miller]</a:t>
            </a:r>
          </a:p>
          <a:p>
            <a:r>
              <a:rPr lang="en-US" sz="1200" kern="1200" dirty="0" smtClean="0">
                <a:solidFill>
                  <a:schemeClr val="tx1"/>
                </a:solidFill>
                <a:latin typeface="+mn-lt"/>
                <a:ea typeface="+mn-ea"/>
                <a:cs typeface="+mn-cs"/>
              </a:rPr>
              <a:t>Communicate – the world of communication has gone visual: </a:t>
            </a:r>
            <a:r>
              <a:rPr lang="en-US" sz="1200" kern="1200" dirty="0" err="1" smtClean="0">
                <a:solidFill>
                  <a:schemeClr val="tx1"/>
                </a:solidFill>
                <a:latin typeface="+mn-lt"/>
                <a:ea typeface="+mn-ea"/>
                <a:cs typeface="+mn-cs"/>
              </a:rPr>
              <a:t>tv</a:t>
            </a:r>
            <a:r>
              <a:rPr lang="en-US" sz="1200" kern="1200" dirty="0" smtClean="0">
                <a:solidFill>
                  <a:schemeClr val="tx1"/>
                </a:solidFill>
                <a:latin typeface="+mn-lt"/>
                <a:ea typeface="+mn-ea"/>
                <a:cs typeface="+mn-cs"/>
              </a:rPr>
              <a:t>, camera, video camera; WWW with colors, icons, and photos became as important as words; instant contact with Web, email, cell phones, etc has created an environment where things happen more quickly than ever before because we KNOW it is or has happened.</a:t>
            </a:r>
          </a:p>
          <a:p>
            <a:r>
              <a:rPr lang="en-US" sz="1200" kern="1200" dirty="0" smtClean="0">
                <a:solidFill>
                  <a:schemeClr val="tx1"/>
                </a:solidFill>
                <a:latin typeface="+mn-lt"/>
                <a:ea typeface="+mn-ea"/>
                <a:cs typeface="+mn-cs"/>
              </a:rPr>
              <a:t>Create and Innovate – being creative extends beyond visual creative skills. It means using your imagination, thinking outside the box, coming up with solutions that haven’t been thought of before, trying something new and learning from the mistakes.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we have reached part 2 of our workshop where we will learn about </a:t>
            </a:r>
            <a:r>
              <a:rPr lang="en-US" sz="1200" kern="1200" dirty="0" err="1" smtClean="0">
                <a:solidFill>
                  <a:schemeClr val="tx1"/>
                </a:solidFill>
                <a:latin typeface="+mn-lt"/>
                <a:ea typeface="+mn-ea"/>
                <a:cs typeface="+mn-cs"/>
              </a:rPr>
              <a:t>CreationStation</a:t>
            </a:r>
            <a:r>
              <a:rPr lang="en-US" sz="1200" kern="1200" dirty="0" smtClean="0">
                <a:solidFill>
                  <a:schemeClr val="tx1"/>
                </a:solidFill>
                <a:latin typeface="+mn-lt"/>
                <a:ea typeface="+mn-ea"/>
                <a:cs typeface="+mn-cs"/>
              </a:rPr>
              <a:t> and upload user created content into SAFARI Montage to build more effective playlists.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Creation Station is a software module licensed by your school which allows for the upload and management of digital content, such as video, documents, interactive whiteboard files, or web links. Content can be shared to a school or when used in conjunction with WAN manager, published to the district. This digital content is then integrated into SAFARI Montage and becomes fully searchable. Content, once uploaded, can be meta-tagged with grade ranges, descriptions, correlated to state standards, and designated for home access. </a:t>
            </a:r>
          </a:p>
          <a:p>
            <a:r>
              <a:rPr lang="en-US" sz="1200" kern="1200" dirty="0" smtClean="0">
                <a:solidFill>
                  <a:schemeClr val="tx1"/>
                </a:solidFill>
                <a:latin typeface="+mn-lt"/>
                <a:ea typeface="+mn-ea"/>
                <a:cs typeface="+mn-cs"/>
              </a:rPr>
              <a:t>CreationStation can be accessed from the logo on the SAFARI Montage Dashboard page. This brings the user to the CreationStation media upload page. </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SAFARI Montage has many instructional</a:t>
            </a:r>
            <a:r>
              <a:rPr lang="en-US" baseline="0" dirty="0" smtClean="0"/>
              <a:t> advantages and using video content fosters higher order thinking skills.</a:t>
            </a:r>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just refresh and review about building basic playlists in SAFARI Montage.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Talk about effective playlists, purposing one of which can be to differentiate, and how using video fosters skills.</a:t>
            </a:r>
          </a:p>
          <a:p>
            <a:r>
              <a:rPr lang="en-US" sz="1200" kern="1200" dirty="0" smtClean="0">
                <a:solidFill>
                  <a:schemeClr val="tx1"/>
                </a:solidFill>
                <a:latin typeface="+mn-lt"/>
                <a:ea typeface="+mn-ea"/>
                <a:cs typeface="+mn-cs"/>
              </a:rPr>
              <a:t>SAFARI Montage has a module that allows for both teacher and student creativity to shine. </a:t>
            </a:r>
          </a:p>
          <a:p>
            <a:r>
              <a:rPr lang="en-US" sz="1200" kern="1200" dirty="0" smtClean="0">
                <a:solidFill>
                  <a:schemeClr val="tx1"/>
                </a:solidFill>
                <a:latin typeface="+mn-lt"/>
                <a:ea typeface="+mn-ea"/>
                <a:cs typeface="+mn-cs"/>
              </a:rPr>
              <a:t>Move into Creation Station demo</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Talk about effective playlists, purposing one of which can be to differentiate, and how using video fosters skills.</a:t>
            </a:r>
          </a:p>
          <a:p>
            <a:r>
              <a:rPr lang="en-US" sz="1200" kern="1200" dirty="0" smtClean="0">
                <a:solidFill>
                  <a:schemeClr val="tx1"/>
                </a:solidFill>
                <a:latin typeface="+mn-lt"/>
                <a:ea typeface="+mn-ea"/>
                <a:cs typeface="+mn-cs"/>
              </a:rPr>
              <a:t>SAFARI Montage has a module that allows for both teacher and student creativity to shine. </a:t>
            </a:r>
          </a:p>
          <a:p>
            <a:r>
              <a:rPr lang="en-US" sz="1200" kern="1200" dirty="0" smtClean="0">
                <a:solidFill>
                  <a:schemeClr val="tx1"/>
                </a:solidFill>
                <a:latin typeface="+mn-lt"/>
                <a:ea typeface="+mn-ea"/>
                <a:cs typeface="+mn-cs"/>
              </a:rPr>
              <a:t>Move into Creation Station demo</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Before you can truly differentiate in your classrooms you need to know the learning styles of your students. What are the strengths that your kids bring to the table? There are many free online surveys that focus on learning styles or even Howard Gardner’s multiple intelligences. I’d like us to take a moment to find out how we learn best. Once you have discovered your learning style think about you as a student in your class. How are you going to teach a student that learns like you? Post a note on the </a:t>
            </a:r>
            <a:r>
              <a:rPr lang="en-US" sz="1200" kern="1200" dirty="0" err="1" smtClean="0">
                <a:solidFill>
                  <a:schemeClr val="tx1"/>
                </a:solidFill>
                <a:latin typeface="+mn-lt"/>
                <a:ea typeface="+mn-ea"/>
                <a:cs typeface="+mn-cs"/>
              </a:rPr>
              <a:t>Wallwisher</a:t>
            </a:r>
            <a:r>
              <a:rPr lang="en-US" sz="1200" kern="1200" dirty="0" smtClean="0">
                <a:solidFill>
                  <a:schemeClr val="tx1"/>
                </a:solidFill>
                <a:latin typeface="+mn-lt"/>
                <a:ea typeface="+mn-ea"/>
                <a:cs typeface="+mn-cs"/>
              </a:rPr>
              <a:t> page.</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 is based on the fact that in a typical classroom, students vary in their academic abilities, learning styles, personalities, interests, background knowledge and experiences, and levels of motivation for learning. When a teacher differentiates instruction, he or she uses the best teaching practices and strategies to create different pathways that respond to the needs of diverse learners.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order to differentiate we need to tap into student interest, prior knowledge, and their learning styles. I’m going to show you three instructional strategies you can use in your classroom to help you differentiate. After we investigate the strategies we’ll then explore how SAFARI Montage digital content and systems can help us to create differentiated,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skill-based lessons supported with playlists. So let’s look at Tiered Assignments.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SAFARI Montage content can help to differentiate by using specific video clips that align directly to level of interest, learning styles, and prior knowledge. Teachers can create multiple playlists through the copy function and then modify the content to meet the individual or group needs of their classroom students.  </a:t>
            </a:r>
          </a:p>
          <a:p>
            <a:endParaRPr lang="en-US" dirty="0"/>
          </a:p>
        </p:txBody>
      </p:sp>
      <p:sp>
        <p:nvSpPr>
          <p:cNvPr id="4" name="Slide Number Placeholder 3"/>
          <p:cNvSpPr>
            <a:spLocks noGrp="1"/>
          </p:cNvSpPr>
          <p:nvPr>
            <p:ph type="sldNum" sz="quarter" idx="10"/>
          </p:nvPr>
        </p:nvSpPr>
        <p:spPr/>
        <p:txBody>
          <a:bodyPr/>
          <a:lstStyle/>
          <a:p>
            <a:fld id="{BC44A094-D08F-4677-9293-FD70F97AAE9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Tiered assignments (slide and handout)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premise behind tiered assignments is that students work at varied degrees of difficulty on their tasks, they explore all the same essential ideas but work at different levels of thought. Groups eventually come together to share and learn from each other.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way to tier assignments is to use Choice Menus (slide and handout). Choice menus are designed to let students choose an activity (or activities) they would like to complete that shows their mastery of the content.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RAFT (slide and handout) encourages creative thinking and motivates students to demonstrate understanding in a nontraditional yet informational written format. The student has a </a:t>
            </a:r>
            <a:r>
              <a:rPr lang="en-US" sz="1200" b="1" kern="1200" dirty="0" smtClean="0">
                <a:solidFill>
                  <a:schemeClr val="tx1"/>
                </a:solidFill>
                <a:latin typeface="+mn-lt"/>
                <a:ea typeface="+mn-ea"/>
                <a:cs typeface="+mn-cs"/>
              </a:rPr>
              <a:t>role </a:t>
            </a:r>
            <a:r>
              <a:rPr lang="en-US" sz="1200" kern="1200" dirty="0" smtClean="0">
                <a:solidFill>
                  <a:schemeClr val="tx1"/>
                </a:solidFill>
                <a:latin typeface="+mn-lt"/>
                <a:ea typeface="+mn-ea"/>
                <a:cs typeface="+mn-cs"/>
              </a:rPr>
              <a:t>to play and as they think in that role, they have to talk to a given </a:t>
            </a:r>
            <a:r>
              <a:rPr lang="en-US" sz="1200" b="1" kern="1200" dirty="0" smtClean="0">
                <a:solidFill>
                  <a:schemeClr val="tx1"/>
                </a:solidFill>
                <a:latin typeface="+mn-lt"/>
                <a:ea typeface="+mn-ea"/>
                <a:cs typeface="+mn-cs"/>
              </a:rPr>
              <a:t>audience </a:t>
            </a:r>
            <a:r>
              <a:rPr lang="en-US" sz="1200" kern="1200" dirty="0" smtClean="0">
                <a:solidFill>
                  <a:schemeClr val="tx1"/>
                </a:solidFill>
                <a:latin typeface="+mn-lt"/>
                <a:ea typeface="+mn-ea"/>
                <a:cs typeface="+mn-cs"/>
              </a:rPr>
              <a:t>using the </a:t>
            </a:r>
            <a:r>
              <a:rPr lang="en-US" sz="1200" b="1" kern="1200" dirty="0" smtClean="0">
                <a:solidFill>
                  <a:schemeClr val="tx1"/>
                </a:solidFill>
                <a:latin typeface="+mn-lt"/>
                <a:ea typeface="+mn-ea"/>
                <a:cs typeface="+mn-cs"/>
              </a:rPr>
              <a:t>format </a:t>
            </a:r>
            <a:r>
              <a:rPr lang="en-US" sz="1200" kern="1200" dirty="0" smtClean="0">
                <a:solidFill>
                  <a:schemeClr val="tx1"/>
                </a:solidFill>
                <a:latin typeface="+mn-lt"/>
                <a:ea typeface="+mn-ea"/>
                <a:cs typeface="+mn-cs"/>
              </a:rPr>
              <a:t>noted on the </a:t>
            </a:r>
            <a:r>
              <a:rPr lang="en-US" sz="1200" b="1" kern="1200" dirty="0" smtClean="0">
                <a:solidFill>
                  <a:schemeClr val="tx1"/>
                </a:solidFill>
                <a:latin typeface="+mn-lt"/>
                <a:ea typeface="+mn-ea"/>
                <a:cs typeface="+mn-cs"/>
              </a:rPr>
              <a:t>topic </a:t>
            </a:r>
            <a:r>
              <a:rPr lang="en-US" sz="1200" kern="1200" dirty="0" smtClean="0">
                <a:solidFill>
                  <a:schemeClr val="tx1"/>
                </a:solidFill>
                <a:latin typeface="+mn-lt"/>
                <a:ea typeface="+mn-ea"/>
                <a:cs typeface="+mn-cs"/>
              </a:rPr>
              <a:t>listed. This strategy forces students to process information rather than just write answers to questions. Here a couple examples.</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am a semi colon and I need to explain to, let’s say, on a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 level, how I should be used. I have to explain this in a diary entry. I know from prior knowledge that diaries are used to journal about experiences and observations, so I will probably write my entry as if I was sad or frustrated that people just don’t understand how to use me right.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ASK: Who would like to read the diary entry? Drama! [point out how the writing sample met the RAFT requirements]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44A094-D08F-4677-9293-FD70F97AAE9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B6D56-7341-44AA-ACAD-502203456A08}"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B6D56-7341-44AA-ACAD-502203456A08}"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B6D56-7341-44AA-ACAD-502203456A08}"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2" descr="\\Ice\Data\Shared_Resource\CREATIVE\Presentations\Staff_ppts\NCCE_Technology\images\header.jpg"/>
          <p:cNvPicPr>
            <a:picLocks noChangeAspect="1" noChangeArrowheads="1"/>
          </p:cNvPicPr>
          <p:nvPr userDrawn="1"/>
        </p:nvPicPr>
        <p:blipFill>
          <a:blip r:embed="rId2" cstate="print"/>
          <a:srcRect/>
          <a:stretch>
            <a:fillRect/>
          </a:stretch>
        </p:blipFill>
        <p:spPr bwMode="auto">
          <a:xfrm>
            <a:off x="0" y="0"/>
            <a:ext cx="9144000" cy="893005"/>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2" descr="\\Ice\Data\Shared_Resource\CREATIVE\Presentations\Staff_ppts\NCCE_Technology\images\header.jpg"/>
          <p:cNvPicPr>
            <a:picLocks noChangeAspect="1" noChangeArrowheads="1"/>
          </p:cNvPicPr>
          <p:nvPr userDrawn="1"/>
        </p:nvPicPr>
        <p:blipFill>
          <a:blip r:embed="rId2" cstate="print"/>
          <a:srcRect/>
          <a:stretch>
            <a:fillRect/>
          </a:stretch>
        </p:blipFill>
        <p:spPr bwMode="auto">
          <a:xfrm>
            <a:off x="0" y="0"/>
            <a:ext cx="9144000" cy="893005"/>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2" descr="\\Ice\Data\Shared_Resource\CREATIVE\Presentations\Staff_ppts\NCCE_Technology\images\header.jpg"/>
          <p:cNvPicPr>
            <a:picLocks noChangeAspect="1" noChangeArrowheads="1"/>
          </p:cNvPicPr>
          <p:nvPr userDrawn="1"/>
        </p:nvPicPr>
        <p:blipFill>
          <a:blip r:embed="rId2" cstate="print"/>
          <a:srcRect/>
          <a:stretch>
            <a:fillRect/>
          </a:stretch>
        </p:blipFill>
        <p:spPr bwMode="auto">
          <a:xfrm>
            <a:off x="0" y="0"/>
            <a:ext cx="9144000" cy="893005"/>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2" descr="\\Ice\Data\Shared_Resource\CREATIVE\Presentations\Staff_ppts\NCCE_Technology\images\header.jpg"/>
          <p:cNvPicPr>
            <a:picLocks noChangeAspect="1" noChangeArrowheads="1"/>
          </p:cNvPicPr>
          <p:nvPr userDrawn="1"/>
        </p:nvPicPr>
        <p:blipFill>
          <a:blip r:embed="rId2" cstate="print"/>
          <a:srcRect/>
          <a:stretch>
            <a:fillRect/>
          </a:stretch>
        </p:blipFill>
        <p:spPr bwMode="auto">
          <a:xfrm>
            <a:off x="0" y="0"/>
            <a:ext cx="9144000" cy="89300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B6D56-7341-44AA-ACAD-502203456A08}"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B6D56-7341-44AA-ACAD-502203456A08}" type="datetimeFigureOut">
              <a:rPr lang="en-US" smtClean="0"/>
              <a:pPr/>
              <a:t>6/6/2011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B6D56-7341-44AA-ACAD-502203456A08}"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B6D56-7341-44AA-ACAD-502203456A08}" type="datetimeFigureOut">
              <a:rPr lang="en-US" smtClean="0"/>
              <a:pPr/>
              <a:t>6/6/2011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B6D56-7341-44AA-ACAD-502203456A08}" type="datetimeFigureOut">
              <a:rPr lang="en-US" smtClean="0"/>
              <a:pPr/>
              <a:t>6/6/2011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B6D56-7341-44AA-ACAD-502203456A08}" type="datetimeFigureOut">
              <a:rPr lang="en-US" smtClean="0"/>
              <a:pPr/>
              <a:t>6/6/2011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B6D56-7341-44AA-ACAD-502203456A08}"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B6D56-7341-44AA-ACAD-502203456A08}" type="datetimeFigureOut">
              <a:rPr lang="en-US" smtClean="0"/>
              <a:pPr/>
              <a:t>6/6/2011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0FE4-D8A3-4ECC-9F7E-3503B1409A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B6D56-7341-44AA-ACAD-502203456A08}" type="datetimeFigureOut">
              <a:rPr lang="en-US" smtClean="0"/>
              <a:pPr/>
              <a:t>6/6/2011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10FE4-D8A3-4ECC-9F7E-3503B1409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KXZxYdg0IE4"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KXZxYdg0IE4"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http://youtu.be/ESMwyVxapck" TargetMode="External"/><Relationship Id="rId4" Type="http://schemas.openxmlformats.org/officeDocument/2006/relationships/hyperlink" Target="http://youtu.be/THWyMNsm1S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youtu.be/obCHKPYHuhA"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youtu.be/m10RYAkhuo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literacyworks.org/mi/assessment/findyourstrengths.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wallwisher.com/wall/SAFARIWorksho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daretodifferentiate.wikispaces.com/Tier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centralischool.ca/~bestpractice/tiered/example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daretodifferentiate.wikispaces.com/R.A.F.T.+Assignment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SAFARI Montage</a:t>
            </a:r>
            <a:endParaRPr lang="en-US" dirty="0"/>
          </a:p>
        </p:txBody>
      </p:sp>
      <p:sp>
        <p:nvSpPr>
          <p:cNvPr id="3" name="Subtitle 2"/>
          <p:cNvSpPr>
            <a:spLocks noGrp="1"/>
          </p:cNvSpPr>
          <p:nvPr>
            <p:ph type="subTitle" idx="1"/>
          </p:nvPr>
        </p:nvSpPr>
        <p:spPr/>
        <p:txBody>
          <a:bodyPr/>
          <a:lstStyle/>
          <a:p>
            <a:r>
              <a:rPr lang="en-US" dirty="0" smtClean="0"/>
              <a:t>Advanced User Workshop</a:t>
            </a:r>
          </a:p>
          <a:p>
            <a:r>
              <a:rPr lang="en-US" dirty="0" smtClean="0"/>
              <a:t>ISTE June 26,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3886200" cy="4247317"/>
          </a:xfrm>
          <a:prstGeom prst="rect">
            <a:avLst/>
          </a:prstGeom>
          <a:noFill/>
        </p:spPr>
        <p:txBody>
          <a:bodyPr wrap="square" rtlCol="0">
            <a:spAutoFit/>
          </a:bodyPr>
          <a:lstStyle/>
          <a:p>
            <a:r>
              <a:rPr lang="en-US" dirty="0" smtClean="0"/>
              <a:t>Oh, woe is me. I just don’t understand why I can’t be used correctly in a sentence. It really hurts my feelings when people leave me out or put me in the wrong place. COME ONE! How hard can it be to separate two independent clauses that aren’t hanging out with a conjunction? It’s like kids today are lazy; they just don’t get it. </a:t>
            </a:r>
          </a:p>
          <a:p>
            <a:r>
              <a:rPr lang="en-US" dirty="0" smtClean="0"/>
              <a:t>You know what really makes me mad though? Is when a colon is used instead of me!! We’re so different but we get confused with each other all the time.  I mean, hey, I like a colon, but it’s not me!!</a:t>
            </a:r>
            <a:endParaRPr lang="en-US" dirty="0"/>
          </a:p>
        </p:txBody>
      </p:sp>
      <p:sp>
        <p:nvSpPr>
          <p:cNvPr id="3" name="TextBox 2"/>
          <p:cNvSpPr txBox="1"/>
          <p:nvPr/>
        </p:nvSpPr>
        <p:spPr>
          <a:xfrm>
            <a:off x="4953000" y="1600200"/>
            <a:ext cx="3124200" cy="4801314"/>
          </a:xfrm>
          <a:prstGeom prst="rect">
            <a:avLst/>
          </a:prstGeom>
          <a:noFill/>
        </p:spPr>
        <p:txBody>
          <a:bodyPr wrap="square" rtlCol="0">
            <a:spAutoFit/>
          </a:bodyPr>
          <a:lstStyle/>
          <a:p>
            <a:r>
              <a:rPr lang="en-US" sz="2400" dirty="0" smtClean="0"/>
              <a:t>R: Semicolon</a:t>
            </a:r>
          </a:p>
          <a:p>
            <a:r>
              <a:rPr lang="en-US" i="1" dirty="0" smtClean="0"/>
              <a:t>Point of view is clear </a:t>
            </a:r>
            <a:r>
              <a:rPr lang="en-US" sz="2400" dirty="0" smtClean="0"/>
              <a:t>	</a:t>
            </a:r>
          </a:p>
          <a:p>
            <a:r>
              <a:rPr lang="en-US" sz="2400" dirty="0" smtClean="0"/>
              <a:t>A: Middle School students</a:t>
            </a:r>
          </a:p>
          <a:p>
            <a:r>
              <a:rPr lang="en-US" i="1" dirty="0" smtClean="0"/>
              <a:t>Language is leveled</a:t>
            </a:r>
          </a:p>
          <a:p>
            <a:r>
              <a:rPr lang="en-US" sz="2400" dirty="0" smtClean="0"/>
              <a:t>F: Diary Entry </a:t>
            </a:r>
          </a:p>
          <a:p>
            <a:r>
              <a:rPr lang="en-US" i="1" dirty="0" smtClean="0"/>
              <a:t>Writing style is personal</a:t>
            </a:r>
            <a:r>
              <a:rPr lang="en-US" sz="2400" dirty="0" smtClean="0"/>
              <a:t>	</a:t>
            </a:r>
          </a:p>
          <a:p>
            <a:r>
              <a:rPr lang="en-US" sz="2400" dirty="0" smtClean="0"/>
              <a:t>T: I Wish You Really Understood Where I Belong! </a:t>
            </a:r>
          </a:p>
          <a:p>
            <a:r>
              <a:rPr lang="en-US" i="1" dirty="0" smtClean="0"/>
              <a:t>Shows understanding by definition and example, and explains what a SC is not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1143000"/>
            <a:ext cx="3505200" cy="3508653"/>
          </a:xfrm>
          <a:prstGeom prst="rect">
            <a:avLst/>
          </a:prstGeom>
          <a:noFill/>
        </p:spPr>
        <p:txBody>
          <a:bodyPr wrap="square" rtlCol="0">
            <a:spAutoFit/>
          </a:bodyPr>
          <a:lstStyle/>
          <a:p>
            <a:r>
              <a:rPr lang="en-US" sz="2400" dirty="0" smtClean="0"/>
              <a:t>R: Rain Drop </a:t>
            </a:r>
          </a:p>
          <a:p>
            <a:r>
              <a:rPr lang="en-US" i="1" dirty="0" smtClean="0"/>
              <a:t>Point of view is clear </a:t>
            </a:r>
            <a:endParaRPr lang="en-US" dirty="0" smtClean="0"/>
          </a:p>
          <a:p>
            <a:r>
              <a:rPr lang="en-US" sz="2400" dirty="0" smtClean="0"/>
              <a:t>A: Future Droplets </a:t>
            </a:r>
          </a:p>
          <a:p>
            <a:r>
              <a:rPr lang="en-US" i="1" dirty="0" smtClean="0"/>
              <a:t>Worried about other droplets	</a:t>
            </a:r>
          </a:p>
          <a:p>
            <a:r>
              <a:rPr lang="en-US" sz="2400" dirty="0" smtClean="0"/>
              <a:t>F: Advice Column </a:t>
            </a:r>
          </a:p>
          <a:p>
            <a:r>
              <a:rPr lang="en-US" i="1" dirty="0" smtClean="0"/>
              <a:t>Writing style is personal  and asking for advice	</a:t>
            </a:r>
          </a:p>
          <a:p>
            <a:r>
              <a:rPr lang="en-US" sz="2400" dirty="0" smtClean="0"/>
              <a:t>T: The Beauty Of Cycles</a:t>
            </a:r>
          </a:p>
          <a:p>
            <a:r>
              <a:rPr lang="en-US" i="1" dirty="0" smtClean="0"/>
              <a:t>Shows understanding by using concepts of global warming, evaporation, and rain cycle.</a:t>
            </a:r>
            <a:endParaRPr lang="en-US" dirty="0"/>
          </a:p>
        </p:txBody>
      </p:sp>
      <p:sp>
        <p:nvSpPr>
          <p:cNvPr id="3" name="TextBox 2"/>
          <p:cNvSpPr txBox="1"/>
          <p:nvPr/>
        </p:nvSpPr>
        <p:spPr>
          <a:xfrm>
            <a:off x="457200" y="914400"/>
            <a:ext cx="3657600" cy="5016758"/>
          </a:xfrm>
          <a:prstGeom prst="rect">
            <a:avLst/>
          </a:prstGeom>
          <a:noFill/>
        </p:spPr>
        <p:txBody>
          <a:bodyPr wrap="square" rtlCol="0">
            <a:spAutoFit/>
          </a:bodyPr>
          <a:lstStyle/>
          <a:p>
            <a:r>
              <a:rPr lang="en-US" sz="1600" dirty="0" smtClean="0"/>
              <a:t>Dear Weathergirl:</a:t>
            </a:r>
          </a:p>
          <a:p>
            <a:r>
              <a:rPr lang="en-US" sz="1600" dirty="0" smtClean="0"/>
              <a:t>I am a rain drop and am so worried about the future, of not only myself, but all the other raindrops in the world. Since our planet is getting warmer and warmer, and I know that heat dries me up, what’s to become of my friends and I?</a:t>
            </a:r>
          </a:p>
          <a:p>
            <a:r>
              <a:rPr lang="en-US" sz="1600" dirty="0" smtClean="0"/>
              <a:t>Signed, Almost Gone</a:t>
            </a:r>
          </a:p>
          <a:p>
            <a:endParaRPr lang="en-US" sz="1600" dirty="0" smtClean="0"/>
          </a:p>
          <a:p>
            <a:r>
              <a:rPr lang="en-US" sz="1600" dirty="0" smtClean="0"/>
              <a:t>Dear Almost Gone:</a:t>
            </a:r>
          </a:p>
          <a:p>
            <a:r>
              <a:rPr lang="en-US" sz="1600" dirty="0" smtClean="0"/>
              <a:t>You realize that even if our planet continues to get warmer it will be many, many years before there would be no water left. Live for today! There is beauty in that you get to live your life over and over again in the rain cycle. Not many get that opportunity. Think of  the places you have yet to visit? Be excited instead of sad.</a:t>
            </a:r>
          </a:p>
          <a:p>
            <a:r>
              <a:rPr lang="en-US" sz="1600" dirty="0" smtClean="0"/>
              <a:t>Signed, Weathergirl</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752600"/>
            <a:ext cx="7315200" cy="1200329"/>
          </a:xfrm>
          <a:prstGeom prst="rect">
            <a:avLst/>
          </a:prstGeom>
          <a:noFill/>
        </p:spPr>
        <p:txBody>
          <a:bodyPr wrap="square" rtlCol="0">
            <a:spAutoFit/>
          </a:bodyPr>
          <a:lstStyle/>
          <a:p>
            <a:r>
              <a:rPr lang="en-US" dirty="0"/>
              <a:t>Quote from Paul Valery, French critic and poet (1871-1945</a:t>
            </a:r>
            <a:r>
              <a:rPr lang="en-US" dirty="0" smtClean="0"/>
              <a:t>)</a:t>
            </a:r>
          </a:p>
          <a:p>
            <a:endParaRPr lang="en-US" dirty="0"/>
          </a:p>
          <a:p>
            <a:r>
              <a:rPr lang="en-US" dirty="0"/>
              <a:t>“The trouble with our times is that THE FUTURE is </a:t>
            </a:r>
            <a:r>
              <a:rPr lang="en-US" i="1" dirty="0"/>
              <a:t>not what it used to be</a:t>
            </a:r>
            <a:r>
              <a:rPr lang="en-US" dirty="0"/>
              <a:t>.”</a:t>
            </a:r>
          </a:p>
          <a:p>
            <a:endParaRPr lang="en-US" dirty="0"/>
          </a:p>
        </p:txBody>
      </p:sp>
      <p:sp>
        <p:nvSpPr>
          <p:cNvPr id="3" name="TextBox 2"/>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21</a:t>
            </a:r>
            <a:r>
              <a:rPr lang="en-US" sz="2400" b="1" baseline="30000" dirty="0" smtClean="0">
                <a:solidFill>
                  <a:srgbClr val="0070C0"/>
                </a:solidFill>
                <a:latin typeface="Arial" pitchFamily="34" charset="0"/>
                <a:cs typeface="Arial" pitchFamily="34" charset="0"/>
              </a:rPr>
              <a:t>st</a:t>
            </a:r>
            <a:r>
              <a:rPr lang="en-US" sz="2400" b="1" dirty="0" smtClean="0">
                <a:solidFill>
                  <a:srgbClr val="0070C0"/>
                </a:solidFill>
                <a:latin typeface="Arial" pitchFamily="34" charset="0"/>
                <a:cs typeface="Arial" pitchFamily="34" charset="0"/>
              </a:rPr>
              <a:t> Century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590800" y="685800"/>
            <a:ext cx="5762625" cy="3581400"/>
          </a:xfrm>
          <a:prstGeom prst="rect">
            <a:avLst/>
          </a:prstGeom>
          <a:noFill/>
          <a:ln w="9525">
            <a:noFill/>
            <a:miter lim="800000"/>
            <a:headEnd/>
            <a:tailEnd/>
          </a:ln>
        </p:spPr>
      </p:pic>
      <p:sp>
        <p:nvSpPr>
          <p:cNvPr id="4" name="TextBox 3"/>
          <p:cNvSpPr txBox="1"/>
          <p:nvPr/>
        </p:nvSpPr>
        <p:spPr>
          <a:xfrm>
            <a:off x="381000" y="1066800"/>
            <a:ext cx="1600200" cy="646331"/>
          </a:xfrm>
          <a:prstGeom prst="rect">
            <a:avLst/>
          </a:prstGeom>
          <a:noFill/>
        </p:spPr>
        <p:txBody>
          <a:bodyPr wrap="square" rtlCol="0">
            <a:spAutoFit/>
          </a:bodyPr>
          <a:lstStyle/>
          <a:p>
            <a:r>
              <a:rPr lang="en-US" dirty="0" smtClean="0"/>
              <a:t>Create this image </a:t>
            </a:r>
            <a:endParaRPr lang="en-US" dirty="0"/>
          </a:p>
        </p:txBody>
      </p:sp>
      <p:sp>
        <p:nvSpPr>
          <p:cNvPr id="5" name="TextBox 4"/>
          <p:cNvSpPr txBox="1"/>
          <p:nvPr/>
        </p:nvSpPr>
        <p:spPr>
          <a:xfrm>
            <a:off x="304800" y="4495800"/>
            <a:ext cx="7848600" cy="2308324"/>
          </a:xfrm>
          <a:prstGeom prst="rect">
            <a:avLst/>
          </a:prstGeom>
          <a:noFill/>
        </p:spPr>
        <p:txBody>
          <a:bodyPr wrap="square" rtlCol="0">
            <a:spAutoFit/>
          </a:bodyPr>
          <a:lstStyle/>
          <a:p>
            <a:r>
              <a:rPr lang="en-US" dirty="0" smtClean="0"/>
              <a:t>Stop and Jot</a:t>
            </a:r>
          </a:p>
          <a:p>
            <a:endParaRPr lang="en-US" dirty="0" smtClean="0"/>
          </a:p>
          <a:p>
            <a:r>
              <a:rPr lang="en-US" dirty="0" smtClean="0"/>
              <a:t>What new skills must be considered as part of the basic literacy skills of any student?</a:t>
            </a:r>
          </a:p>
          <a:p>
            <a:endParaRPr lang="en-US" dirty="0" smtClean="0"/>
          </a:p>
          <a:p>
            <a:r>
              <a:rPr lang="en-US" dirty="0" smtClean="0"/>
              <a:t>Turn and Talk</a:t>
            </a:r>
          </a:p>
          <a:p>
            <a:endParaRPr lang="en-US" dirty="0" smtClean="0"/>
          </a:p>
          <a:p>
            <a:r>
              <a:rPr lang="en-US" dirty="0" smtClean="0"/>
              <a:t>Turn to your table neighbor and discuss your reflection.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0200" y="1600200"/>
            <a:ext cx="1828800" cy="646331"/>
          </a:xfrm>
          <a:prstGeom prst="rect">
            <a:avLst/>
          </a:prstGeom>
          <a:noFill/>
        </p:spPr>
        <p:txBody>
          <a:bodyPr wrap="square" rtlCol="0">
            <a:spAutoFit/>
          </a:bodyPr>
          <a:lstStyle/>
          <a:p>
            <a:r>
              <a:rPr lang="en-US" dirty="0" smtClean="0"/>
              <a:t>Create image for data in notes</a:t>
            </a:r>
            <a:endParaRPr lang="en-US" dirty="0"/>
          </a:p>
        </p:txBody>
      </p:sp>
      <p:sp>
        <p:nvSpPr>
          <p:cNvPr id="4" name="TextBox 3"/>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Move Off the Stage!</a:t>
            </a: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Calibri" pitchFamily="34" charset="0"/>
                <a:hlinkClick r:id="rId3"/>
              </a:rPr>
              <a:t>http://youtu.be/KXZxYdg0IE4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819400" y="4953000"/>
            <a:ext cx="4038600" cy="646331"/>
          </a:xfrm>
          <a:prstGeom prst="rect">
            <a:avLst/>
          </a:prstGeom>
          <a:noFill/>
        </p:spPr>
        <p:txBody>
          <a:bodyPr wrap="square" rtlCol="0">
            <a:spAutoFit/>
          </a:bodyPr>
          <a:lstStyle/>
          <a:p>
            <a:r>
              <a:rPr lang="en-US" u="sng" dirty="0" smtClean="0">
                <a:hlinkClick r:id="rId3"/>
              </a:rPr>
              <a:t>http://youtu.be/KXZxYdg0IE4</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38400"/>
            <a:ext cx="7010400" cy="1754326"/>
          </a:xfrm>
          <a:prstGeom prst="rect">
            <a:avLst/>
          </a:prstGeom>
          <a:noFill/>
        </p:spPr>
        <p:txBody>
          <a:bodyPr wrap="square" rtlCol="0">
            <a:spAutoFit/>
          </a:bodyPr>
          <a:lstStyle/>
          <a:p>
            <a:r>
              <a:rPr lang="en-US" dirty="0" smtClean="0"/>
              <a:t>Teachers Must:</a:t>
            </a:r>
          </a:p>
          <a:p>
            <a:pPr>
              <a:buFont typeface="Arial" pitchFamily="34" charset="0"/>
              <a:buChar char="•"/>
            </a:pPr>
            <a:r>
              <a:rPr lang="en-US" dirty="0" smtClean="0"/>
              <a:t>Move off the stage</a:t>
            </a:r>
          </a:p>
          <a:p>
            <a:pPr>
              <a:buFont typeface="Arial" pitchFamily="34" charset="0"/>
              <a:buChar char="•"/>
            </a:pPr>
            <a:r>
              <a:rPr lang="en-US" dirty="0" smtClean="0"/>
              <a:t>Let students access information natively</a:t>
            </a:r>
          </a:p>
          <a:p>
            <a:pPr>
              <a:buFont typeface="Arial" pitchFamily="34" charset="0"/>
              <a:buChar char="•"/>
            </a:pPr>
            <a:r>
              <a:rPr lang="en-US" dirty="0" smtClean="0"/>
              <a:t>Let students collaborate</a:t>
            </a:r>
          </a:p>
          <a:p>
            <a:pPr>
              <a:buFont typeface="Arial" pitchFamily="34" charset="0"/>
              <a:buChar char="•"/>
            </a:pPr>
            <a:r>
              <a:rPr lang="en-US" dirty="0" smtClean="0"/>
              <a:t>Teach students visually</a:t>
            </a:r>
          </a:p>
          <a:p>
            <a:pPr>
              <a:buFont typeface="Arial" pitchFamily="34" charset="0"/>
              <a:buChar char="•"/>
            </a:pPr>
            <a:r>
              <a:rPr lang="en-US" dirty="0" smtClean="0"/>
              <a:t>Re-evaluate instruction</a:t>
            </a:r>
          </a:p>
        </p:txBody>
      </p:sp>
      <p:sp>
        <p:nvSpPr>
          <p:cNvPr id="3" name="TextBox 2"/>
          <p:cNvSpPr txBox="1"/>
          <p:nvPr/>
        </p:nvSpPr>
        <p:spPr>
          <a:xfrm>
            <a:off x="5410200" y="1600200"/>
            <a:ext cx="1828800" cy="923330"/>
          </a:xfrm>
          <a:prstGeom prst="rect">
            <a:avLst/>
          </a:prstGeom>
          <a:noFill/>
        </p:spPr>
        <p:txBody>
          <a:bodyPr wrap="square" rtlCol="0">
            <a:spAutoFit/>
          </a:bodyPr>
          <a:lstStyle/>
          <a:p>
            <a:r>
              <a:rPr lang="en-US" dirty="0" smtClean="0"/>
              <a:t>Create and insert the Learning Cone image</a:t>
            </a:r>
            <a:endParaRPr lang="en-US" dirty="0"/>
          </a:p>
        </p:txBody>
      </p:sp>
      <p:sp>
        <p:nvSpPr>
          <p:cNvPr id="4" name="TextBox 3"/>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Move Off the Stage!</a:t>
            </a: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Calibri" pitchFamily="34" charset="0"/>
                <a:hlinkClick r:id="rId3"/>
              </a:rPr>
              <a:t>http://youtu.be/KXZxYdg0IE4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medialandscape.JPG"/>
          <p:cNvPicPr>
            <a:picLocks noChangeAspect="1"/>
          </p:cNvPicPr>
          <p:nvPr/>
        </p:nvPicPr>
        <p:blipFill>
          <a:blip r:embed="rId3" cstate="print"/>
          <a:stretch>
            <a:fillRect/>
          </a:stretch>
        </p:blipFill>
        <p:spPr>
          <a:xfrm>
            <a:off x="533401" y="1600200"/>
            <a:ext cx="5047238" cy="3733800"/>
          </a:xfrm>
          <a:prstGeom prst="rect">
            <a:avLst/>
          </a:prstGeom>
        </p:spPr>
      </p:pic>
      <p:sp>
        <p:nvSpPr>
          <p:cNvPr id="3" name="TextBox 2"/>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Access Information Natively</a:t>
            </a:r>
          </a:p>
        </p:txBody>
      </p:sp>
      <p:sp>
        <p:nvSpPr>
          <p:cNvPr id="4" name="Rectangle 3"/>
          <p:cNvSpPr/>
          <p:nvPr/>
        </p:nvSpPr>
        <p:spPr>
          <a:xfrm>
            <a:off x="5486400" y="2286000"/>
            <a:ext cx="3260573" cy="369332"/>
          </a:xfrm>
          <a:prstGeom prst="rect">
            <a:avLst/>
          </a:prstGeom>
        </p:spPr>
        <p:txBody>
          <a:bodyPr wrap="none">
            <a:spAutoFit/>
          </a:bodyPr>
          <a:lstStyle/>
          <a:p>
            <a:r>
              <a:rPr lang="en-US" u="sng" dirty="0" smtClean="0">
                <a:hlinkClick r:id="rId4"/>
              </a:rPr>
              <a:t>http://youtu.be/THWyMNsm1SY</a:t>
            </a:r>
            <a:endParaRPr lang="en-US" dirty="0"/>
          </a:p>
        </p:txBody>
      </p:sp>
      <p:sp>
        <p:nvSpPr>
          <p:cNvPr id="5" name="Rectangle 4"/>
          <p:cNvSpPr/>
          <p:nvPr/>
        </p:nvSpPr>
        <p:spPr>
          <a:xfrm>
            <a:off x="5715000" y="3657600"/>
            <a:ext cx="3092193" cy="369332"/>
          </a:xfrm>
          <a:prstGeom prst="rect">
            <a:avLst/>
          </a:prstGeom>
        </p:spPr>
        <p:txBody>
          <a:bodyPr wrap="none">
            <a:spAutoFit/>
          </a:bodyPr>
          <a:lstStyle/>
          <a:p>
            <a:r>
              <a:rPr lang="en-US" u="sng" dirty="0" smtClean="0">
                <a:hlinkClick r:id="rId5"/>
              </a:rPr>
              <a:t>http://youtu.be/ESMwyVxapck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Collaborate</a:t>
            </a:r>
          </a:p>
        </p:txBody>
      </p:sp>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Calibri" pitchFamily="34" charset="0"/>
                <a:hlinkClick r:id="rId3"/>
              </a:rPr>
              <a:t>http://youtu.be/obCHKPYHuhA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685800" y="1905000"/>
            <a:ext cx="2590800" cy="923330"/>
          </a:xfrm>
          <a:prstGeom prst="rect">
            <a:avLst/>
          </a:prstGeom>
          <a:noFill/>
        </p:spPr>
        <p:txBody>
          <a:bodyPr wrap="square" rtlCol="0">
            <a:spAutoFit/>
          </a:bodyPr>
          <a:lstStyle/>
          <a:p>
            <a:r>
              <a:rPr lang="en-US" u="sng" dirty="0" smtClean="0">
                <a:hlinkClick r:id="rId3"/>
              </a:rPr>
              <a:t>http://youtu.be/obCHKPYHuhA</a:t>
            </a:r>
            <a:endParaRPr lang="en-US" dirty="0" smtClean="0"/>
          </a:p>
          <a:p>
            <a:endParaRPr lang="en-US" dirty="0"/>
          </a:p>
        </p:txBody>
      </p:sp>
      <p:sp>
        <p:nvSpPr>
          <p:cNvPr id="5" name="TextBox 4"/>
          <p:cNvSpPr txBox="1"/>
          <p:nvPr/>
        </p:nvSpPr>
        <p:spPr>
          <a:xfrm>
            <a:off x="5410200" y="1219200"/>
            <a:ext cx="2209800" cy="923330"/>
          </a:xfrm>
          <a:prstGeom prst="rect">
            <a:avLst/>
          </a:prstGeom>
          <a:noFill/>
        </p:spPr>
        <p:txBody>
          <a:bodyPr wrap="square" rtlCol="0">
            <a:spAutoFit/>
          </a:bodyPr>
          <a:lstStyle/>
          <a:p>
            <a:r>
              <a:rPr lang="en-US" dirty="0" smtClean="0"/>
              <a:t>Create image of students collaborating online</a:t>
            </a:r>
            <a:endParaRPr lang="en-US" dirty="0"/>
          </a:p>
        </p:txBody>
      </p:sp>
      <p:pic>
        <p:nvPicPr>
          <p:cNvPr id="8194" name="Picture 2"/>
          <p:cNvPicPr>
            <a:picLocks noChangeAspect="1" noChangeArrowheads="1"/>
          </p:cNvPicPr>
          <p:nvPr/>
        </p:nvPicPr>
        <p:blipFill>
          <a:blip r:embed="rId4" cstate="print"/>
          <a:srcRect/>
          <a:stretch>
            <a:fillRect/>
          </a:stretch>
        </p:blipFill>
        <p:spPr bwMode="auto">
          <a:xfrm>
            <a:off x="5334000" y="2057400"/>
            <a:ext cx="2962275" cy="2952750"/>
          </a:xfrm>
          <a:prstGeom prst="rect">
            <a:avLst/>
          </a:prstGeom>
          <a:noFill/>
          <a:ln w="9525">
            <a:noFill/>
            <a:miter lim="800000"/>
            <a:headEnd/>
            <a:tailEnd/>
          </a:ln>
        </p:spPr>
      </p:pic>
      <p:sp>
        <p:nvSpPr>
          <p:cNvPr id="7" name="TextBox 6"/>
          <p:cNvSpPr txBox="1"/>
          <p:nvPr/>
        </p:nvSpPr>
        <p:spPr>
          <a:xfrm>
            <a:off x="762000" y="2743200"/>
            <a:ext cx="3429000" cy="3970318"/>
          </a:xfrm>
          <a:prstGeom prst="rect">
            <a:avLst/>
          </a:prstGeom>
          <a:noFill/>
        </p:spPr>
        <p:txBody>
          <a:bodyPr wrap="square" rtlCol="0">
            <a:spAutoFit/>
          </a:bodyPr>
          <a:lstStyle/>
          <a:p>
            <a:r>
              <a:rPr lang="en-US" dirty="0" smtClean="0"/>
              <a:t>Skills needed:</a:t>
            </a:r>
          </a:p>
          <a:p>
            <a:pPr>
              <a:buFont typeface="Arial" pitchFamily="34" charset="0"/>
              <a:buChar char="•"/>
            </a:pPr>
            <a:r>
              <a:rPr lang="en-US" dirty="0" smtClean="0"/>
              <a:t>communicate with an online partner, </a:t>
            </a:r>
          </a:p>
          <a:p>
            <a:pPr>
              <a:buFont typeface="Arial" pitchFamily="34" charset="0"/>
              <a:buChar char="•"/>
            </a:pPr>
            <a:r>
              <a:rPr lang="en-US" dirty="0" smtClean="0"/>
              <a:t>exchange files with that person, </a:t>
            </a:r>
          </a:p>
          <a:p>
            <a:pPr>
              <a:buFont typeface="Arial" pitchFamily="34" charset="0"/>
              <a:buChar char="•"/>
            </a:pPr>
            <a:r>
              <a:rPr lang="en-US" dirty="0" smtClean="0"/>
              <a:t>do simultaneous collaborative work using tools that allow two or more people to work on a file together, </a:t>
            </a:r>
          </a:p>
          <a:p>
            <a:pPr>
              <a:buFont typeface="Arial" pitchFamily="34" charset="0"/>
              <a:buChar char="•"/>
            </a:pPr>
            <a:r>
              <a:rPr lang="en-US" dirty="0" smtClean="0"/>
              <a:t>produce real digital work , </a:t>
            </a:r>
          </a:p>
          <a:p>
            <a:pPr>
              <a:buFont typeface="Arial" pitchFamily="34" charset="0"/>
              <a:buChar char="•"/>
            </a:pPr>
            <a:r>
              <a:rPr lang="en-US" dirty="0" smtClean="0"/>
              <a:t>negotiate distribution of work, resolve conflicts, </a:t>
            </a:r>
          </a:p>
          <a:p>
            <a:pPr>
              <a:buFont typeface="Arial" pitchFamily="34" charset="0"/>
              <a:buChar char="•"/>
            </a:pPr>
            <a:r>
              <a:rPr lang="en-US" dirty="0" smtClean="0"/>
              <a:t>technical skills of multiple applications.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Collaborate: Tools to Use</a:t>
            </a:r>
          </a:p>
        </p:txBody>
      </p:sp>
      <p:pic>
        <p:nvPicPr>
          <p:cNvPr id="65538" name="Picture 2"/>
          <p:cNvPicPr>
            <a:picLocks noChangeAspect="1" noChangeArrowheads="1"/>
          </p:cNvPicPr>
          <p:nvPr/>
        </p:nvPicPr>
        <p:blipFill>
          <a:blip r:embed="rId3" cstate="print"/>
          <a:srcRect/>
          <a:stretch>
            <a:fillRect/>
          </a:stretch>
        </p:blipFill>
        <p:spPr bwMode="auto">
          <a:xfrm>
            <a:off x="457200" y="1524000"/>
            <a:ext cx="2763947" cy="1990725"/>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505200" y="1524000"/>
            <a:ext cx="4729162" cy="1549738"/>
          </a:xfrm>
          <a:prstGeom prst="rect">
            <a:avLst/>
          </a:prstGeom>
          <a:noFill/>
          <a:ln w="9525">
            <a:noFill/>
            <a:miter lim="800000"/>
            <a:headEnd/>
            <a:tailEnd/>
          </a:ln>
        </p:spPr>
      </p:pic>
      <p:pic>
        <p:nvPicPr>
          <p:cNvPr id="65540" name="Picture 4"/>
          <p:cNvPicPr>
            <a:picLocks noChangeAspect="1" noChangeArrowheads="1"/>
          </p:cNvPicPr>
          <p:nvPr/>
        </p:nvPicPr>
        <p:blipFill>
          <a:blip r:embed="rId5" cstate="print"/>
          <a:srcRect/>
          <a:stretch>
            <a:fillRect/>
          </a:stretch>
        </p:blipFill>
        <p:spPr bwMode="auto">
          <a:xfrm>
            <a:off x="457200" y="3810000"/>
            <a:ext cx="3809307" cy="1485900"/>
          </a:xfrm>
          <a:prstGeom prst="rect">
            <a:avLst/>
          </a:prstGeom>
          <a:noFill/>
          <a:ln w="9525">
            <a:noFill/>
            <a:miter lim="800000"/>
            <a:headEnd/>
            <a:tailEnd/>
          </a:ln>
        </p:spPr>
      </p:pic>
      <p:pic>
        <p:nvPicPr>
          <p:cNvPr id="65541" name="Picture 5"/>
          <p:cNvPicPr>
            <a:picLocks noChangeAspect="1" noChangeArrowheads="1"/>
          </p:cNvPicPr>
          <p:nvPr/>
        </p:nvPicPr>
        <p:blipFill>
          <a:blip r:embed="rId6" cstate="print"/>
          <a:srcRect/>
          <a:stretch>
            <a:fillRect/>
          </a:stretch>
        </p:blipFill>
        <p:spPr bwMode="auto">
          <a:xfrm>
            <a:off x="4953000" y="3429000"/>
            <a:ext cx="1304925" cy="638175"/>
          </a:xfrm>
          <a:prstGeom prst="rect">
            <a:avLst/>
          </a:prstGeom>
          <a:noFill/>
          <a:ln w="9525">
            <a:noFill/>
            <a:miter lim="800000"/>
            <a:headEnd/>
            <a:tailEnd/>
          </a:ln>
        </p:spPr>
      </p:pic>
      <p:pic>
        <p:nvPicPr>
          <p:cNvPr id="65542" name="Picture 6"/>
          <p:cNvPicPr>
            <a:picLocks noChangeAspect="1" noChangeArrowheads="1"/>
          </p:cNvPicPr>
          <p:nvPr/>
        </p:nvPicPr>
        <p:blipFill>
          <a:blip r:embed="rId7" cstate="print"/>
          <a:srcRect/>
          <a:stretch>
            <a:fillRect/>
          </a:stretch>
        </p:blipFill>
        <p:spPr bwMode="auto">
          <a:xfrm>
            <a:off x="5943600" y="4343400"/>
            <a:ext cx="1495425" cy="533400"/>
          </a:xfrm>
          <a:prstGeom prst="rect">
            <a:avLst/>
          </a:prstGeom>
          <a:noFill/>
          <a:ln w="9525">
            <a:noFill/>
            <a:miter lim="800000"/>
            <a:headEnd/>
            <a:tailEnd/>
          </a:ln>
        </p:spPr>
      </p:pic>
      <p:sp>
        <p:nvSpPr>
          <p:cNvPr id="8" name="TextBox 7"/>
          <p:cNvSpPr txBox="1"/>
          <p:nvPr/>
        </p:nvSpPr>
        <p:spPr>
          <a:xfrm>
            <a:off x="685800" y="5867400"/>
            <a:ext cx="6934200" cy="369332"/>
          </a:xfrm>
          <a:prstGeom prst="rect">
            <a:avLst/>
          </a:prstGeom>
          <a:noFill/>
        </p:spPr>
        <p:txBody>
          <a:bodyPr wrap="square" rtlCol="0">
            <a:spAutoFit/>
          </a:bodyPr>
          <a:lstStyle/>
          <a:p>
            <a:r>
              <a:rPr lang="en-US" dirty="0" smtClean="0"/>
              <a:t>http://cooltoolsforschools.wikispaces.com/Collaborative+Tools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Collaborate: Local and Global</a:t>
            </a:r>
          </a:p>
        </p:txBody>
      </p:sp>
      <p:pic>
        <p:nvPicPr>
          <p:cNvPr id="3" name="Picture 2" descr="collaborizeclassroom.png"/>
          <p:cNvPicPr/>
          <p:nvPr/>
        </p:nvPicPr>
        <p:blipFill>
          <a:blip r:embed="rId3" cstate="print"/>
          <a:srcRect/>
          <a:stretch>
            <a:fillRect/>
          </a:stretch>
        </p:blipFill>
        <p:spPr bwMode="auto">
          <a:xfrm>
            <a:off x="609600" y="1828800"/>
            <a:ext cx="2571750" cy="733425"/>
          </a:xfrm>
          <a:prstGeom prst="rect">
            <a:avLst/>
          </a:prstGeom>
          <a:noFill/>
          <a:ln w="9525">
            <a:noFill/>
            <a:miter lim="800000"/>
            <a:headEnd/>
            <a:tailEnd/>
          </a:ln>
        </p:spPr>
      </p:pic>
      <p:pic>
        <p:nvPicPr>
          <p:cNvPr id="66562" name="Picture 2"/>
          <p:cNvPicPr>
            <a:picLocks noChangeAspect="1" noChangeArrowheads="1"/>
          </p:cNvPicPr>
          <p:nvPr/>
        </p:nvPicPr>
        <p:blipFill>
          <a:blip r:embed="rId4" cstate="print"/>
          <a:srcRect/>
          <a:stretch>
            <a:fillRect/>
          </a:stretch>
        </p:blipFill>
        <p:spPr bwMode="auto">
          <a:xfrm>
            <a:off x="2905125" y="2981325"/>
            <a:ext cx="3333750" cy="895350"/>
          </a:xfrm>
          <a:prstGeom prst="rect">
            <a:avLst/>
          </a:prstGeom>
          <a:noFill/>
          <a:ln w="9525">
            <a:noFill/>
            <a:miter lim="800000"/>
            <a:headEnd/>
            <a:tailEnd/>
          </a:ln>
        </p:spPr>
      </p:pic>
      <p:pic>
        <p:nvPicPr>
          <p:cNvPr id="66563" name="Picture 3"/>
          <p:cNvPicPr>
            <a:picLocks noChangeAspect="1" noChangeArrowheads="1"/>
          </p:cNvPicPr>
          <p:nvPr/>
        </p:nvPicPr>
        <p:blipFill>
          <a:blip r:embed="rId5" cstate="print"/>
          <a:srcRect/>
          <a:stretch>
            <a:fillRect/>
          </a:stretch>
        </p:blipFill>
        <p:spPr bwMode="auto">
          <a:xfrm>
            <a:off x="4953000" y="2133600"/>
            <a:ext cx="1323975" cy="476250"/>
          </a:xfrm>
          <a:prstGeom prst="rect">
            <a:avLst/>
          </a:prstGeom>
          <a:noFill/>
          <a:ln w="9525">
            <a:noFill/>
            <a:miter lim="800000"/>
            <a:headEnd/>
            <a:tailEnd/>
          </a:ln>
        </p:spPr>
      </p:pic>
      <p:pic>
        <p:nvPicPr>
          <p:cNvPr id="66564" name="Picture 4"/>
          <p:cNvPicPr>
            <a:picLocks noChangeAspect="1" noChangeArrowheads="1"/>
          </p:cNvPicPr>
          <p:nvPr/>
        </p:nvPicPr>
        <p:blipFill>
          <a:blip r:embed="rId6" cstate="print"/>
          <a:srcRect/>
          <a:stretch>
            <a:fillRect/>
          </a:stretch>
        </p:blipFill>
        <p:spPr bwMode="auto">
          <a:xfrm>
            <a:off x="838200" y="4343400"/>
            <a:ext cx="1390650" cy="914400"/>
          </a:xfrm>
          <a:prstGeom prst="rect">
            <a:avLst/>
          </a:prstGeom>
          <a:noFill/>
          <a:ln w="9525">
            <a:noFill/>
            <a:miter lim="800000"/>
            <a:headEnd/>
            <a:tailEnd/>
          </a:ln>
        </p:spPr>
      </p:pic>
      <p:pic>
        <p:nvPicPr>
          <p:cNvPr id="66565" name="Picture 5"/>
          <p:cNvPicPr>
            <a:picLocks noChangeAspect="1" noChangeArrowheads="1"/>
          </p:cNvPicPr>
          <p:nvPr/>
        </p:nvPicPr>
        <p:blipFill>
          <a:blip r:embed="rId7" cstate="print"/>
          <a:srcRect/>
          <a:stretch>
            <a:fillRect/>
          </a:stretch>
        </p:blipFill>
        <p:spPr bwMode="auto">
          <a:xfrm>
            <a:off x="2971800" y="4876800"/>
            <a:ext cx="5276850" cy="67538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219200"/>
            <a:ext cx="6991350" cy="3385542"/>
          </a:xfrm>
          <a:prstGeom prst="rect">
            <a:avLst/>
          </a:prstGeom>
          <a:ln w="53975"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4000" b="1" dirty="0" smtClean="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reflection blurRad="6350" stA="55000" endA="300" endPos="45500" dir="5400000" sy="-100000" algn="bl" rotWithShape="0"/>
              </a:effectLst>
            </a:endParaRPr>
          </a:p>
          <a:p>
            <a:pPr algn="ctr"/>
            <a:r>
              <a:rPr lang="en-US" sz="4000" b="1" dirty="0" smtClean="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reflection blurRad="6350" stA="55000" endA="300" endPos="45500" dir="5400000" sy="-100000" algn="bl" rotWithShape="0"/>
                </a:effectLst>
              </a:rPr>
              <a:t>How you use technology in education is more important than if you use it at all.</a:t>
            </a:r>
          </a:p>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609600" y="5257800"/>
            <a:ext cx="5562600" cy="646331"/>
          </a:xfrm>
          <a:prstGeom prst="rect">
            <a:avLst/>
          </a:prstGeom>
          <a:noFill/>
        </p:spPr>
        <p:txBody>
          <a:bodyPr wrap="square" rtlCol="0">
            <a:spAutoFit/>
          </a:bodyPr>
          <a:lstStyle/>
          <a:p>
            <a:r>
              <a:rPr lang="en-US" dirty="0" smtClean="0"/>
              <a:t>Transformation  = </a:t>
            </a:r>
            <a:r>
              <a:rPr lang="en-US" u="sng" dirty="0" smtClean="0">
                <a:hlinkClick r:id="rId4"/>
              </a:rPr>
              <a:t>http://youtu.be/m10RYAkhuos</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Visual Learning</a:t>
            </a:r>
          </a:p>
        </p:txBody>
      </p:sp>
      <p:sp>
        <p:nvSpPr>
          <p:cNvPr id="3" name="TextBox 2"/>
          <p:cNvSpPr txBox="1"/>
          <p:nvPr/>
        </p:nvSpPr>
        <p:spPr>
          <a:xfrm>
            <a:off x="990600" y="2057400"/>
            <a:ext cx="3505200" cy="1200329"/>
          </a:xfrm>
          <a:prstGeom prst="rect">
            <a:avLst/>
          </a:prstGeom>
          <a:noFill/>
        </p:spPr>
        <p:txBody>
          <a:bodyPr wrap="square" rtlCol="0">
            <a:spAutoFit/>
          </a:bodyPr>
          <a:lstStyle/>
          <a:p>
            <a:r>
              <a:rPr lang="en-US" dirty="0" smtClean="0"/>
              <a:t>Graphic needed:  TV</a:t>
            </a:r>
            <a:r>
              <a:rPr lang="en-US" dirty="0" smtClean="0">
                <a:sym typeface="Wingdings"/>
              </a:rPr>
              <a:t></a:t>
            </a:r>
            <a:r>
              <a:rPr lang="en-US" dirty="0" smtClean="0"/>
              <a:t> Still Camera</a:t>
            </a:r>
            <a:r>
              <a:rPr lang="en-US" dirty="0" smtClean="0">
                <a:sym typeface="Wingdings"/>
              </a:rPr>
              <a:t></a:t>
            </a:r>
            <a:r>
              <a:rPr lang="en-US" dirty="0" smtClean="0"/>
              <a:t> Video Camera </a:t>
            </a:r>
            <a:r>
              <a:rPr lang="en-US" dirty="0" smtClean="0">
                <a:sym typeface="Wingdings"/>
              </a:rPr>
              <a:t></a:t>
            </a:r>
            <a:r>
              <a:rPr lang="en-US" dirty="0" smtClean="0"/>
              <a:t>WWW</a:t>
            </a:r>
            <a:r>
              <a:rPr lang="en-US" dirty="0" smtClean="0">
                <a:sym typeface="Wingdings"/>
              </a:rPr>
              <a:t></a:t>
            </a:r>
            <a:r>
              <a:rPr lang="en-US" dirty="0" smtClean="0"/>
              <a:t> </a:t>
            </a:r>
            <a:r>
              <a:rPr lang="en-US" dirty="0" err="1" smtClean="0"/>
              <a:t>Smartphones</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Re-evaluate instruction</a:t>
            </a:r>
          </a:p>
        </p:txBody>
      </p:sp>
      <p:pic>
        <p:nvPicPr>
          <p:cNvPr id="37889" name="Picture 1"/>
          <p:cNvPicPr>
            <a:picLocks noChangeAspect="1" noChangeArrowheads="1"/>
          </p:cNvPicPr>
          <p:nvPr/>
        </p:nvPicPr>
        <p:blipFill>
          <a:blip r:embed="rId3" cstate="print"/>
          <a:srcRect/>
          <a:stretch>
            <a:fillRect/>
          </a:stretch>
        </p:blipFill>
        <p:spPr bwMode="auto">
          <a:xfrm>
            <a:off x="762000" y="1676401"/>
            <a:ext cx="3689092" cy="3048000"/>
          </a:xfrm>
          <a:prstGeom prst="rect">
            <a:avLst/>
          </a:prstGeom>
          <a:noFill/>
          <a:ln w="9525">
            <a:noFill/>
            <a:miter lim="800000"/>
            <a:headEnd/>
            <a:tailEnd/>
          </a:ln>
        </p:spPr>
      </p:pic>
      <p:pic>
        <p:nvPicPr>
          <p:cNvPr id="37890" name="Picture 2"/>
          <p:cNvPicPr>
            <a:picLocks noChangeAspect="1" noChangeArrowheads="1"/>
          </p:cNvPicPr>
          <p:nvPr/>
        </p:nvPicPr>
        <p:blipFill>
          <a:blip r:embed="rId4" cstate="print"/>
          <a:srcRect/>
          <a:stretch>
            <a:fillRect/>
          </a:stretch>
        </p:blipFill>
        <p:spPr bwMode="auto">
          <a:xfrm>
            <a:off x="6019800" y="2133600"/>
            <a:ext cx="1428750" cy="18383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657225" y="1071563"/>
            <a:ext cx="7829550" cy="47148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6553200" cy="3545586"/>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Using Video in the Classroom</a:t>
            </a:r>
          </a:p>
          <a:p>
            <a:pPr>
              <a:buNone/>
            </a:pPr>
            <a:endParaRPr lang="en-US" sz="2400" b="1" dirty="0" smtClean="0">
              <a:solidFill>
                <a:srgbClr val="0070C0"/>
              </a:solidFill>
              <a:latin typeface="Arial" pitchFamily="34" charset="0"/>
              <a:cs typeface="Arial" pitchFamily="34" charset="0"/>
            </a:endParaRPr>
          </a:p>
          <a:p>
            <a:pPr algn="ctr">
              <a:buNone/>
            </a:pPr>
            <a:r>
              <a:rPr lang="en-US" sz="2400" b="1" dirty="0" smtClean="0">
                <a:solidFill>
                  <a:srgbClr val="0070C0"/>
                </a:solidFill>
                <a:latin typeface="Berling Antiqua" pitchFamily="18" charset="0"/>
                <a:cs typeface="Arial" pitchFamily="34" charset="0"/>
              </a:rPr>
              <a:t>Tell me and I’ll forget</a:t>
            </a:r>
          </a:p>
          <a:p>
            <a:pPr algn="ctr">
              <a:buNone/>
            </a:pPr>
            <a:r>
              <a:rPr lang="en-US" sz="2400" b="1" dirty="0" smtClean="0">
                <a:solidFill>
                  <a:srgbClr val="0070C0"/>
                </a:solidFill>
                <a:latin typeface="Berling Antiqua" pitchFamily="18" charset="0"/>
                <a:cs typeface="Arial" pitchFamily="34" charset="0"/>
              </a:rPr>
              <a:t>Show me and I may remember</a:t>
            </a:r>
          </a:p>
          <a:p>
            <a:pPr algn="ctr">
              <a:buNone/>
            </a:pPr>
            <a:r>
              <a:rPr lang="en-US" sz="2400" b="1" dirty="0" smtClean="0">
                <a:solidFill>
                  <a:srgbClr val="0070C0"/>
                </a:solidFill>
                <a:latin typeface="Berling Antiqua" pitchFamily="18" charset="0"/>
                <a:cs typeface="Arial" pitchFamily="34" charset="0"/>
              </a:rPr>
              <a:t>Involve me and I’ll understand</a:t>
            </a:r>
          </a:p>
          <a:p>
            <a:pPr algn="ctr">
              <a:buNone/>
            </a:pPr>
            <a:r>
              <a:rPr lang="en-US" sz="2400" b="1" dirty="0" smtClean="0">
                <a:solidFill>
                  <a:srgbClr val="0070C0"/>
                </a:solidFill>
                <a:latin typeface="Berling Antiqua" pitchFamily="18" charset="0"/>
                <a:cs typeface="Arial" pitchFamily="34" charset="0"/>
              </a:rPr>
              <a:t>~ Chinese proverb</a:t>
            </a:r>
          </a:p>
          <a:p>
            <a:pPr>
              <a:buNone/>
            </a:pPr>
            <a:endParaRPr lang="en-US" sz="2400" b="1" dirty="0" smtClean="0">
              <a:solidFill>
                <a:srgbClr val="0070C0"/>
              </a:solidFill>
              <a:latin typeface="Arial" pitchFamily="34" charset="0"/>
              <a:cs typeface="Arial" pitchFamily="34" charset="0"/>
            </a:endParaRPr>
          </a:p>
          <a:p>
            <a:pPr>
              <a:buNone/>
            </a:pPr>
            <a:endParaRPr lang="en-US" sz="2400" b="1" dirty="0" smtClean="0">
              <a:solidFill>
                <a:srgbClr val="0070C0"/>
              </a:solidFill>
              <a:latin typeface="Arial" pitchFamily="34" charset="0"/>
              <a:cs typeface="Arial" pitchFamily="34" charset="0"/>
            </a:endParaRPr>
          </a:p>
          <a:p>
            <a:pPr>
              <a:lnSpc>
                <a:spcPct val="90000"/>
              </a:lnSpc>
              <a:defRPr/>
            </a:pPr>
            <a:endParaRPr lang="en-US" dirty="0" smtClean="0">
              <a:solidFill>
                <a:srgbClr val="00B050"/>
              </a:solidFill>
            </a:endParaRPr>
          </a:p>
          <a:p>
            <a:pPr lvl="1">
              <a:lnSpc>
                <a:spcPct val="90000"/>
              </a:lnSpc>
              <a:defRPr/>
            </a:pPr>
            <a:endParaRPr lang="en-US" dirty="0" smtClean="0"/>
          </a:p>
        </p:txBody>
      </p:sp>
      <p:sp>
        <p:nvSpPr>
          <p:cNvPr id="3" name="Rectangle 2"/>
          <p:cNvSpPr/>
          <p:nvPr/>
        </p:nvSpPr>
        <p:spPr>
          <a:xfrm>
            <a:off x="2286000" y="2385638"/>
            <a:ext cx="4572000" cy="341632"/>
          </a:xfrm>
          <a:prstGeom prst="rect">
            <a:avLst/>
          </a:prstGeom>
        </p:spPr>
        <p:txBody>
          <a:bodyPr>
            <a:spAutoFit/>
          </a:bodyPr>
          <a:lstStyle/>
          <a:p>
            <a:pPr>
              <a:lnSpc>
                <a:spcPct val="90000"/>
              </a:lnSpc>
              <a:defRPr/>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7696200" cy="4524315"/>
          </a:xfrm>
          <a:prstGeom prst="rect">
            <a:avLst/>
          </a:prstGeom>
          <a:noFill/>
        </p:spPr>
        <p:txBody>
          <a:bodyPr wrap="square" rtlCol="0">
            <a:spAutoFit/>
          </a:bodyPr>
          <a:lstStyle/>
          <a:p>
            <a:r>
              <a:rPr lang="en-US" dirty="0" smtClean="0"/>
              <a:t>Stop and Jot</a:t>
            </a:r>
          </a:p>
          <a:p>
            <a:endParaRPr lang="en-US" dirty="0"/>
          </a:p>
          <a:p>
            <a:r>
              <a:rPr lang="en-US" dirty="0" smtClean="0"/>
              <a:t>How do you use SAFARI Montage to enhance instruction? Engage students?</a:t>
            </a:r>
          </a:p>
          <a:p>
            <a:endParaRPr lang="en-US" dirty="0"/>
          </a:p>
          <a:p>
            <a:r>
              <a:rPr lang="en-US" dirty="0" smtClean="0"/>
              <a:t>Turn and Talk</a:t>
            </a:r>
          </a:p>
          <a:p>
            <a:endParaRPr lang="en-US" dirty="0" smtClean="0"/>
          </a:p>
          <a:p>
            <a:r>
              <a:rPr lang="en-US" dirty="0" smtClean="0"/>
              <a:t>Turn to your table neighbor and discuss your reflection.</a:t>
            </a:r>
          </a:p>
          <a:p>
            <a:endParaRPr lang="en-US" dirty="0" smtClean="0"/>
          </a:p>
          <a:p>
            <a:endParaRPr lang="en-US" dirty="0" smtClean="0"/>
          </a:p>
          <a:p>
            <a:endParaRPr lang="en-US" dirty="0" smtClean="0"/>
          </a:p>
          <a:p>
            <a:r>
              <a:rPr lang="en-US" dirty="0" smtClean="0"/>
              <a:t>Differentiate</a:t>
            </a:r>
          </a:p>
          <a:p>
            <a:r>
              <a:rPr lang="en-US" dirty="0" smtClean="0"/>
              <a:t>Critically Think</a:t>
            </a:r>
          </a:p>
          <a:p>
            <a:r>
              <a:rPr lang="en-US" dirty="0" smtClean="0"/>
              <a:t>Create</a:t>
            </a:r>
          </a:p>
          <a:p>
            <a:r>
              <a:rPr lang="en-US" dirty="0" smtClean="0"/>
              <a:t>Communicate</a:t>
            </a:r>
          </a:p>
          <a:p>
            <a:r>
              <a:rPr lang="en-US" dirty="0" smtClean="0"/>
              <a:t>Collaborate</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SAFARI Montage CreationStation</a:t>
            </a:r>
          </a:p>
        </p:txBody>
      </p:sp>
      <p:sp>
        <p:nvSpPr>
          <p:cNvPr id="3" name="TextBox 2"/>
          <p:cNvSpPr txBox="1"/>
          <p:nvPr/>
        </p:nvSpPr>
        <p:spPr>
          <a:xfrm>
            <a:off x="457200" y="1828800"/>
            <a:ext cx="5486400" cy="3693319"/>
          </a:xfrm>
          <a:prstGeom prst="rect">
            <a:avLst/>
          </a:prstGeom>
          <a:noFill/>
        </p:spPr>
        <p:txBody>
          <a:bodyPr wrap="square" rtlCol="0">
            <a:spAutoFit/>
          </a:bodyPr>
          <a:lstStyle/>
          <a:p>
            <a:r>
              <a:rPr lang="en-US" dirty="0" smtClean="0"/>
              <a:t>Upload user created content to SAFARI Montage</a:t>
            </a:r>
          </a:p>
          <a:p>
            <a:r>
              <a:rPr lang="en-US" dirty="0" smtClean="0"/>
              <a:t>Add descriptive metadata</a:t>
            </a:r>
          </a:p>
          <a:p>
            <a:r>
              <a:rPr lang="en-US" dirty="0" smtClean="0"/>
              <a:t>Enhances </a:t>
            </a:r>
            <a:r>
              <a:rPr lang="en-US" dirty="0" err="1" smtClean="0"/>
              <a:t>searchability</a:t>
            </a:r>
            <a:r>
              <a:rPr lang="en-US" dirty="0" smtClean="0"/>
              <a:t> within the system</a:t>
            </a:r>
          </a:p>
          <a:p>
            <a:endParaRPr lang="en-US" dirty="0" smtClean="0"/>
          </a:p>
          <a:p>
            <a:endParaRPr lang="en-US" dirty="0" smtClean="0"/>
          </a:p>
          <a:p>
            <a:endParaRPr lang="en-US" dirty="0" smtClean="0"/>
          </a:p>
          <a:p>
            <a:r>
              <a:rPr lang="en-US" dirty="0" smtClean="0"/>
              <a:t>Goal: </a:t>
            </a:r>
          </a:p>
          <a:p>
            <a:r>
              <a:rPr lang="en-US" dirty="0" smtClean="0"/>
              <a:t>Learn about Creation Station</a:t>
            </a:r>
          </a:p>
          <a:p>
            <a:endParaRPr lang="en-US" dirty="0" smtClean="0"/>
          </a:p>
          <a:p>
            <a:r>
              <a:rPr lang="en-US" dirty="0" smtClean="0"/>
              <a:t>Outcome:</a:t>
            </a:r>
          </a:p>
          <a:p>
            <a:r>
              <a:rPr lang="en-US" dirty="0" smtClean="0"/>
              <a:t>Build a playlist for the purpose of an authentic assessment that promotes the 4C skills through differentiation.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337" y="1034536"/>
            <a:ext cx="8288038" cy="6093976"/>
          </a:xfrm>
          <a:prstGeom prst="rect">
            <a:avLst/>
          </a:prstGeom>
        </p:spPr>
        <p:txBody>
          <a:bodyPr wrap="square">
            <a:spAutoFit/>
          </a:bodyPr>
          <a:lstStyle/>
          <a:p>
            <a:pPr>
              <a:buNone/>
            </a:pPr>
            <a:r>
              <a:rPr lang="en-US" sz="2400" b="1" dirty="0" smtClean="0">
                <a:solidFill>
                  <a:srgbClr val="0070C0"/>
                </a:solidFill>
                <a:latin typeface="Arial" pitchFamily="34" charset="0"/>
                <a:cs typeface="Arial" pitchFamily="34" charset="0"/>
              </a:rPr>
              <a:t>Advantages</a:t>
            </a:r>
          </a:p>
          <a:p>
            <a:pPr>
              <a:buNone/>
            </a:pPr>
            <a:endParaRPr lang="en-US" b="1" dirty="0" smtClean="0">
              <a:solidFill>
                <a:srgbClr val="0070C0"/>
              </a:solidFill>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Support a teachable moment</a:t>
            </a:r>
          </a:p>
          <a:p>
            <a:pPr>
              <a:buFont typeface="Arial" pitchFamily="34" charset="0"/>
              <a:buChar char="•"/>
            </a:pPr>
            <a:r>
              <a:rPr lang="en-US" b="1" dirty="0" smtClean="0">
                <a:latin typeface="Arial" pitchFamily="34" charset="0"/>
                <a:cs typeface="Arial" pitchFamily="34" charset="0"/>
              </a:rPr>
              <a:t>Illustrate how something works</a:t>
            </a:r>
          </a:p>
          <a:p>
            <a:pPr>
              <a:buFont typeface="Arial" pitchFamily="34" charset="0"/>
              <a:buChar char="•"/>
            </a:pPr>
            <a:r>
              <a:rPr lang="en-US" b="1" dirty="0" smtClean="0">
                <a:latin typeface="Arial" pitchFamily="34" charset="0"/>
                <a:cs typeface="Arial" pitchFamily="34" charset="0"/>
              </a:rPr>
              <a:t>Provide detailed information that text and images cannot</a:t>
            </a:r>
          </a:p>
          <a:p>
            <a:pPr>
              <a:buFont typeface="Arial" pitchFamily="34" charset="0"/>
              <a:buChar char="•"/>
            </a:pPr>
            <a:r>
              <a:rPr lang="en-US" b="1" dirty="0" smtClean="0">
                <a:latin typeface="Arial" pitchFamily="34" charset="0"/>
                <a:cs typeface="Arial" pitchFamily="34" charset="0"/>
              </a:rPr>
              <a:t>Grab attention</a:t>
            </a:r>
          </a:p>
          <a:p>
            <a:pPr>
              <a:buFont typeface="Arial" pitchFamily="34" charset="0"/>
              <a:buChar char="•"/>
            </a:pPr>
            <a:r>
              <a:rPr lang="en-US" b="1" dirty="0" smtClean="0">
                <a:latin typeface="Arial" pitchFamily="34" charset="0"/>
                <a:cs typeface="Arial" pitchFamily="34" charset="0"/>
              </a:rPr>
              <a:t>Show real life examples</a:t>
            </a:r>
          </a:p>
          <a:p>
            <a:pPr>
              <a:buFont typeface="Arial" pitchFamily="34" charset="0"/>
              <a:buChar char="•"/>
            </a:pPr>
            <a:r>
              <a:rPr lang="en-US" b="1" dirty="0" smtClean="0">
                <a:latin typeface="Arial" pitchFamily="34" charset="0"/>
                <a:cs typeface="Arial" pitchFamily="34" charset="0"/>
              </a:rPr>
              <a:t>Stimulate discussion</a:t>
            </a:r>
          </a:p>
          <a:p>
            <a:pPr>
              <a:buFont typeface="Arial" pitchFamily="34" charset="0"/>
              <a:buChar char="•"/>
            </a:pPr>
            <a:r>
              <a:rPr lang="en-US" b="1" dirty="0" smtClean="0">
                <a:latin typeface="Arial" pitchFamily="34" charset="0"/>
                <a:cs typeface="Arial" pitchFamily="34" charset="0"/>
              </a:rPr>
              <a:t>Appeals to visual learning styles</a:t>
            </a:r>
          </a:p>
          <a:p>
            <a:pPr>
              <a:buFont typeface="Arial" pitchFamily="34" charset="0"/>
              <a:buChar char="•"/>
            </a:pPr>
            <a:r>
              <a:rPr lang="en-US" b="1" dirty="0" smtClean="0">
                <a:latin typeface="Arial" pitchFamily="34" charset="0"/>
                <a:cs typeface="Arial" pitchFamily="34" charset="0"/>
              </a:rPr>
              <a:t>Enhance problem-based learning</a:t>
            </a:r>
          </a:p>
          <a:p>
            <a:pPr>
              <a:buFont typeface="Arial" pitchFamily="34" charset="0"/>
              <a:buChar char="•"/>
            </a:pPr>
            <a:endParaRPr lang="en-US" b="1" dirty="0" smtClean="0">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Foster Higher Order Thinking</a:t>
            </a:r>
          </a:p>
          <a:p>
            <a:endParaRPr lang="en-US" b="1"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Predicting</a:t>
            </a:r>
          </a:p>
          <a:p>
            <a:pPr>
              <a:buFont typeface="Arial" pitchFamily="34" charset="0"/>
              <a:buChar char="•"/>
            </a:pPr>
            <a:r>
              <a:rPr lang="en-US" b="1" dirty="0" smtClean="0">
                <a:latin typeface="Arial" pitchFamily="34" charset="0"/>
                <a:cs typeface="Arial" pitchFamily="34" charset="0"/>
              </a:rPr>
              <a:t>Inferring</a:t>
            </a:r>
          </a:p>
          <a:p>
            <a:pPr>
              <a:buFont typeface="Arial" pitchFamily="34" charset="0"/>
              <a:buChar char="•"/>
            </a:pPr>
            <a:r>
              <a:rPr lang="en-US" b="1" dirty="0" smtClean="0">
                <a:latin typeface="Arial" pitchFamily="34" charset="0"/>
                <a:cs typeface="Arial" pitchFamily="34" charset="0"/>
              </a:rPr>
              <a:t>Comparing and Contrasting</a:t>
            </a:r>
          </a:p>
          <a:p>
            <a:pPr>
              <a:buFont typeface="Arial" pitchFamily="34" charset="0"/>
              <a:buChar char="•"/>
            </a:pPr>
            <a:r>
              <a:rPr lang="en-US" b="1" dirty="0" smtClean="0">
                <a:latin typeface="Arial" pitchFamily="34" charset="0"/>
                <a:cs typeface="Arial" pitchFamily="34" charset="0"/>
              </a:rPr>
              <a:t>Comprehending</a:t>
            </a:r>
          </a:p>
          <a:p>
            <a:pPr>
              <a:buFont typeface="Arial" pitchFamily="34" charset="0"/>
              <a:buChar char="•"/>
            </a:pPr>
            <a:r>
              <a:rPr lang="en-US" b="1" dirty="0" smtClean="0">
                <a:latin typeface="Arial" pitchFamily="34" charset="0"/>
                <a:cs typeface="Arial" pitchFamily="34" charset="0"/>
              </a:rPr>
              <a:t>Many more…</a:t>
            </a:r>
          </a:p>
          <a:p>
            <a:pPr>
              <a:buNone/>
            </a:pPr>
            <a:endParaRPr lang="en-US" b="1" dirty="0" smtClean="0">
              <a:solidFill>
                <a:srgbClr val="0070C0"/>
              </a:solidFill>
              <a:latin typeface="Arial" pitchFamily="34" charset="0"/>
              <a:cs typeface="Arial" pitchFamily="34" charset="0"/>
            </a:endParaRPr>
          </a:p>
          <a:p>
            <a:pPr>
              <a:buNone/>
            </a:pPr>
            <a:endParaRPr lang="en-US" b="1" dirty="0" smtClean="0">
              <a:solidFill>
                <a:srgbClr val="0070C0"/>
              </a:solidFill>
              <a:latin typeface="Arial" pitchFamily="34" charset="0"/>
              <a:cs typeface="Arial" pitchFamily="34" charset="0"/>
            </a:endParaRPr>
          </a:p>
          <a:p>
            <a:pPr>
              <a:buNone/>
            </a:pPr>
            <a:endParaRPr lang="en-US" b="1" dirty="0" smtClean="0">
              <a:solidFill>
                <a:srgbClr val="0070C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6149376"/>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Playlist</a:t>
            </a:r>
          </a:p>
          <a:p>
            <a:pPr>
              <a:buNone/>
            </a:pPr>
            <a:endParaRPr lang="en-US" sz="2400" b="1" dirty="0" smtClean="0">
              <a:solidFill>
                <a:srgbClr val="0070C0"/>
              </a:solidFill>
              <a:latin typeface="Arial" pitchFamily="34" charset="0"/>
              <a:cs typeface="Arial" pitchFamily="34" charset="0"/>
            </a:endParaRPr>
          </a:p>
          <a:p>
            <a:pPr>
              <a:lnSpc>
                <a:spcPct val="80000"/>
              </a:lnSpc>
              <a:buFont typeface="Arial" pitchFamily="34" charset="0"/>
              <a:buChar char="•"/>
              <a:defRPr/>
            </a:pPr>
            <a:r>
              <a:rPr lang="en-US" sz="2000" dirty="0" smtClean="0"/>
              <a:t>A Playlist is simply a list of media titles or segments that have a related curriculum theme or objective. </a:t>
            </a:r>
          </a:p>
          <a:p>
            <a:pPr>
              <a:lnSpc>
                <a:spcPct val="80000"/>
              </a:lnSpc>
              <a:buFont typeface="Wingdings" pitchFamily="2" charset="2"/>
              <a:buChar char="§"/>
              <a:defRPr/>
            </a:pPr>
            <a:endParaRPr lang="en-US" sz="2000" dirty="0" smtClean="0"/>
          </a:p>
          <a:p>
            <a:pPr>
              <a:lnSpc>
                <a:spcPct val="80000"/>
              </a:lnSpc>
              <a:buFont typeface="Arial" pitchFamily="34" charset="0"/>
              <a:buChar char="•"/>
              <a:defRPr/>
            </a:pPr>
            <a:r>
              <a:rPr lang="en-US" sz="2000" dirty="0" smtClean="0"/>
              <a:t>Playlists may contain media titles, specific chapters within media titles, key concepts within chapters, images, PowerPoint and text documents as well as personal bookmarked segments and notes. </a:t>
            </a:r>
          </a:p>
          <a:p>
            <a:pPr>
              <a:lnSpc>
                <a:spcPct val="80000"/>
              </a:lnSpc>
              <a:buFont typeface="Arial" pitchFamily="34" charset="0"/>
              <a:buChar char="•"/>
              <a:defRPr/>
            </a:pPr>
            <a:endParaRPr lang="en-US" sz="2000" dirty="0" smtClean="0"/>
          </a:p>
          <a:p>
            <a:pPr>
              <a:lnSpc>
                <a:spcPct val="80000"/>
              </a:lnSpc>
              <a:buFont typeface="Arial" pitchFamily="34" charset="0"/>
              <a:buChar char="•"/>
              <a:defRPr/>
            </a:pPr>
            <a:r>
              <a:rPr lang="en-US" sz="2000" dirty="0" smtClean="0"/>
              <a:t>You can provide descriptive information about your playlist to help you recall why you created it. </a:t>
            </a:r>
          </a:p>
          <a:p>
            <a:pPr>
              <a:lnSpc>
                <a:spcPct val="80000"/>
              </a:lnSpc>
              <a:buFont typeface="Arial" pitchFamily="34" charset="0"/>
              <a:buChar char="•"/>
              <a:defRPr/>
            </a:pPr>
            <a:endParaRPr lang="en-US" sz="2000" dirty="0" smtClean="0"/>
          </a:p>
          <a:p>
            <a:pPr>
              <a:lnSpc>
                <a:spcPct val="80000"/>
              </a:lnSpc>
              <a:defRPr/>
            </a:pPr>
            <a:r>
              <a:rPr lang="en-US" sz="2400" b="1" dirty="0" smtClean="0">
                <a:solidFill>
                  <a:srgbClr val="0070C0"/>
                </a:solidFill>
                <a:latin typeface="Arial" pitchFamily="34" charset="0"/>
                <a:cs typeface="Arial" pitchFamily="34" charset="0"/>
              </a:rPr>
              <a:t>Purposes of a Playlist</a:t>
            </a:r>
          </a:p>
          <a:p>
            <a:pPr>
              <a:lnSpc>
                <a:spcPct val="80000"/>
              </a:lnSpc>
              <a:defRPr/>
            </a:pPr>
            <a:endParaRPr lang="en-US" sz="2400" b="1" dirty="0" smtClean="0">
              <a:solidFill>
                <a:srgbClr val="0070C0"/>
              </a:solidFill>
              <a:latin typeface="Arial" pitchFamily="34" charset="0"/>
              <a:cs typeface="Arial" pitchFamily="34" charset="0"/>
            </a:endParaRPr>
          </a:p>
          <a:p>
            <a:pPr>
              <a:lnSpc>
                <a:spcPct val="80000"/>
              </a:lnSpc>
              <a:buFont typeface="Arial" pitchFamily="34" charset="0"/>
              <a:buChar char="•"/>
              <a:defRPr/>
            </a:pPr>
            <a:r>
              <a:rPr lang="en-US" sz="2000" dirty="0" smtClean="0"/>
              <a:t>Idea – Introduction</a:t>
            </a:r>
          </a:p>
          <a:p>
            <a:pPr>
              <a:lnSpc>
                <a:spcPct val="80000"/>
              </a:lnSpc>
              <a:buFont typeface="Arial" pitchFamily="34" charset="0"/>
              <a:buChar char="•"/>
              <a:defRPr/>
            </a:pPr>
            <a:r>
              <a:rPr lang="en-US" sz="2000" dirty="0" smtClean="0"/>
              <a:t>Lesson - Differentiated Instruction</a:t>
            </a:r>
          </a:p>
          <a:p>
            <a:pPr>
              <a:lnSpc>
                <a:spcPct val="80000"/>
              </a:lnSpc>
              <a:buFont typeface="Arial" pitchFamily="34" charset="0"/>
              <a:buChar char="•"/>
              <a:defRPr/>
            </a:pPr>
            <a:r>
              <a:rPr lang="en-US" sz="2000" dirty="0" smtClean="0"/>
              <a:t>Resource – Review or Remediation</a:t>
            </a:r>
          </a:p>
          <a:p>
            <a:pPr>
              <a:lnSpc>
                <a:spcPct val="80000"/>
              </a:lnSpc>
              <a:buFont typeface="Arial" pitchFamily="34" charset="0"/>
              <a:buChar char="•"/>
              <a:defRPr/>
            </a:pPr>
            <a:r>
              <a:rPr lang="en-US" sz="2000" dirty="0" smtClean="0"/>
              <a:t>Independent Student Work</a:t>
            </a:r>
          </a:p>
          <a:p>
            <a:pPr>
              <a:lnSpc>
                <a:spcPct val="80000"/>
              </a:lnSpc>
              <a:buFont typeface="Arial" pitchFamily="34" charset="0"/>
              <a:buChar char="•"/>
              <a:defRPr/>
            </a:pPr>
            <a:r>
              <a:rPr lang="en-US" sz="2000" dirty="0" smtClean="0"/>
              <a:t>Substitute Teacher Resource</a:t>
            </a:r>
          </a:p>
          <a:p>
            <a:pPr>
              <a:lnSpc>
                <a:spcPct val="80000"/>
              </a:lnSpc>
              <a:buFont typeface="Arial" pitchFamily="34" charset="0"/>
              <a:buChar char="•"/>
              <a:defRPr/>
            </a:pPr>
            <a:r>
              <a:rPr lang="en-US" sz="2000" dirty="0" smtClean="0"/>
              <a:t>Professional Development</a:t>
            </a:r>
          </a:p>
          <a:p>
            <a:pPr>
              <a:lnSpc>
                <a:spcPct val="80000"/>
              </a:lnSpc>
              <a:buFont typeface="Arial" pitchFamily="34" charset="0"/>
              <a:buChar char="•"/>
              <a:defRPr/>
            </a:pPr>
            <a:r>
              <a:rPr lang="en-US" sz="2000" dirty="0" smtClean="0"/>
              <a:t>Best Practices</a:t>
            </a:r>
          </a:p>
          <a:p>
            <a:pPr>
              <a:lnSpc>
                <a:spcPct val="80000"/>
              </a:lnSpc>
              <a:defRPr/>
            </a:pPr>
            <a:endParaRPr lang="en-US" sz="2400" b="1" dirty="0" smtClean="0">
              <a:solidFill>
                <a:srgbClr val="0070C0"/>
              </a:solidFill>
              <a:latin typeface="Arial" pitchFamily="34" charset="0"/>
              <a:cs typeface="Arial" pitchFamily="34" charset="0"/>
            </a:endParaRPr>
          </a:p>
          <a:p>
            <a:pPr>
              <a:lnSpc>
                <a:spcPct val="80000"/>
              </a:lnSpc>
              <a:defRPr/>
            </a:pPr>
            <a:endParaRPr lang="en-US"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752600"/>
            <a:ext cx="2667000" cy="923330"/>
          </a:xfrm>
          <a:prstGeom prst="rect">
            <a:avLst/>
          </a:prstGeom>
          <a:noFill/>
        </p:spPr>
        <p:txBody>
          <a:bodyPr wrap="square" rtlCol="0">
            <a:spAutoFit/>
          </a:bodyPr>
          <a:lstStyle/>
          <a:p>
            <a:r>
              <a:rPr lang="en-US" dirty="0" smtClean="0"/>
              <a:t>Teacher – can upload IWB files</a:t>
            </a:r>
          </a:p>
          <a:p>
            <a:endParaRPr lang="en-US" dirty="0"/>
          </a:p>
        </p:txBody>
      </p:sp>
      <p:sp>
        <p:nvSpPr>
          <p:cNvPr id="3" name="TextBox 2"/>
          <p:cNvSpPr txBox="1"/>
          <p:nvPr/>
        </p:nvSpPr>
        <p:spPr>
          <a:xfrm>
            <a:off x="152399" y="838200"/>
            <a:ext cx="8991601" cy="461665"/>
          </a:xfrm>
          <a:prstGeom prst="rect">
            <a:avLst/>
          </a:prstGeom>
          <a:noFill/>
        </p:spPr>
        <p:txBody>
          <a:bodyPr wrap="square" rtlCol="0">
            <a:spAutoFit/>
          </a:bodyPr>
          <a:lstStyle/>
          <a:p>
            <a:pPr>
              <a:buNone/>
            </a:pPr>
            <a:r>
              <a:rPr lang="en-US" sz="2400" b="1" dirty="0" err="1" smtClean="0">
                <a:solidFill>
                  <a:srgbClr val="0070C0"/>
                </a:solidFill>
                <a:latin typeface="Arial" pitchFamily="34" charset="0"/>
                <a:cs typeface="Arial" pitchFamily="34" charset="0"/>
              </a:rPr>
              <a:t>CreationStation</a:t>
            </a:r>
            <a:r>
              <a:rPr lang="en-US" sz="2400" b="1" dirty="0" smtClean="0">
                <a:solidFill>
                  <a:srgbClr val="0070C0"/>
                </a:solidFill>
                <a:latin typeface="Arial" pitchFamily="34" charset="0"/>
                <a:cs typeface="Arial" pitchFamily="34" charset="0"/>
              </a:rPr>
              <a:t> Teacher User Types</a:t>
            </a:r>
          </a:p>
        </p:txBody>
      </p:sp>
      <p:sp>
        <p:nvSpPr>
          <p:cNvPr id="4" name="TextBox 3"/>
          <p:cNvSpPr txBox="1"/>
          <p:nvPr/>
        </p:nvSpPr>
        <p:spPr>
          <a:xfrm>
            <a:off x="4724400" y="1905000"/>
            <a:ext cx="2286000" cy="1200329"/>
          </a:xfrm>
          <a:prstGeom prst="rect">
            <a:avLst/>
          </a:prstGeom>
          <a:noFill/>
        </p:spPr>
        <p:txBody>
          <a:bodyPr wrap="square" rtlCol="0">
            <a:spAutoFit/>
          </a:bodyPr>
          <a:lstStyle/>
          <a:p>
            <a:r>
              <a:rPr lang="en-US" dirty="0" smtClean="0"/>
              <a:t>Teacher with upload – can upload all supported file types</a:t>
            </a:r>
          </a:p>
          <a:p>
            <a:endParaRPr lang="en-US" dirty="0"/>
          </a:p>
        </p:txBody>
      </p:sp>
      <p:sp>
        <p:nvSpPr>
          <p:cNvPr id="5" name="TextBox 4"/>
          <p:cNvSpPr txBox="1"/>
          <p:nvPr/>
        </p:nvSpPr>
        <p:spPr>
          <a:xfrm>
            <a:off x="1295400" y="3810000"/>
            <a:ext cx="4648200" cy="646331"/>
          </a:xfrm>
          <a:prstGeom prst="rect">
            <a:avLst/>
          </a:prstGeom>
          <a:noFill/>
        </p:spPr>
        <p:txBody>
          <a:bodyPr wrap="square" rtlCol="0">
            <a:spAutoFit/>
          </a:bodyPr>
          <a:lstStyle/>
          <a:p>
            <a:r>
              <a:rPr lang="en-US" dirty="0" smtClean="0"/>
              <a:t>Need two graphics – teacher in front of a white board and teacher in front of a computer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0"/>
          <p:cNvPicPr>
            <a:picLocks noChangeAspect="1" noChangeArrowheads="1"/>
          </p:cNvPicPr>
          <p:nvPr/>
        </p:nvPicPr>
        <p:blipFill>
          <a:blip r:embed="rId2" cstate="print"/>
          <a:srcRect/>
          <a:stretch>
            <a:fillRect/>
          </a:stretch>
        </p:blipFill>
        <p:spPr bwMode="auto">
          <a:xfrm>
            <a:off x="838200" y="1752600"/>
            <a:ext cx="7310092" cy="1619250"/>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152399" y="838200"/>
            <a:ext cx="8991601" cy="461665"/>
          </a:xfrm>
          <a:prstGeom prst="rect">
            <a:avLst/>
          </a:prstGeom>
          <a:noFill/>
        </p:spPr>
        <p:txBody>
          <a:bodyPr wrap="square" rtlCol="0">
            <a:spAutoFit/>
          </a:bodyPr>
          <a:lstStyle/>
          <a:p>
            <a:pPr>
              <a:buNone/>
            </a:pPr>
            <a:r>
              <a:rPr lang="en-US" sz="2400" b="1" dirty="0" err="1" smtClean="0">
                <a:solidFill>
                  <a:srgbClr val="0070C0"/>
                </a:solidFill>
                <a:latin typeface="Arial" pitchFamily="34" charset="0"/>
                <a:cs typeface="Arial" pitchFamily="34" charset="0"/>
              </a:rPr>
              <a:t>CreationStation</a:t>
            </a:r>
            <a:r>
              <a:rPr lang="en-US" sz="2400" b="1" dirty="0" smtClean="0">
                <a:solidFill>
                  <a:srgbClr val="0070C0"/>
                </a:solidFill>
                <a:latin typeface="Arial" pitchFamily="34" charset="0"/>
                <a:cs typeface="Arial" pitchFamily="34" charset="0"/>
              </a:rPr>
              <a:t> File Formats</a:t>
            </a:r>
          </a:p>
        </p:txBody>
      </p:sp>
      <p:sp>
        <p:nvSpPr>
          <p:cNvPr id="8" name="TextBox 7"/>
          <p:cNvSpPr txBox="1"/>
          <p:nvPr/>
        </p:nvSpPr>
        <p:spPr>
          <a:xfrm>
            <a:off x="1066800" y="4038600"/>
            <a:ext cx="3962400" cy="2031325"/>
          </a:xfrm>
          <a:prstGeom prst="rect">
            <a:avLst/>
          </a:prstGeom>
          <a:noFill/>
        </p:spPr>
        <p:txBody>
          <a:bodyPr wrap="square" rtlCol="0">
            <a:spAutoFit/>
          </a:bodyPr>
          <a:lstStyle/>
          <a:p>
            <a:r>
              <a:rPr lang="en-US" b="1" dirty="0" smtClean="0"/>
              <a:t>Whiteboard File Formats </a:t>
            </a:r>
            <a:endParaRPr lang="en-US" dirty="0" smtClean="0"/>
          </a:p>
          <a:p>
            <a:r>
              <a:rPr lang="en-US" dirty="0" smtClean="0"/>
              <a:t>.</a:t>
            </a:r>
            <a:r>
              <a:rPr lang="en-US" dirty="0" err="1" smtClean="0"/>
              <a:t>flp</a:t>
            </a:r>
            <a:r>
              <a:rPr lang="en-US" dirty="0" smtClean="0"/>
              <a:t>, .flipchart – Promethean</a:t>
            </a:r>
          </a:p>
          <a:p>
            <a:r>
              <a:rPr lang="en-US" dirty="0" smtClean="0"/>
              <a:t>.as3a - Promethean Resource Pack</a:t>
            </a:r>
          </a:p>
          <a:p>
            <a:r>
              <a:rPr lang="en-US" dirty="0" smtClean="0"/>
              <a:t>.</a:t>
            </a:r>
            <a:r>
              <a:rPr lang="en-US" dirty="0" err="1" smtClean="0"/>
              <a:t>xbk</a:t>
            </a:r>
            <a:r>
              <a:rPr lang="en-US" dirty="0" smtClean="0"/>
              <a:t>, .notebook - SMART Notebooks </a:t>
            </a:r>
          </a:p>
          <a:p>
            <a:r>
              <a:rPr lang="en-US" dirty="0" smtClean="0"/>
              <a:t>.</a:t>
            </a:r>
            <a:r>
              <a:rPr lang="en-US" dirty="0" err="1" smtClean="0"/>
              <a:t>yar</a:t>
            </a:r>
            <a:r>
              <a:rPr lang="en-US" dirty="0" smtClean="0"/>
              <a:t> – Hitachi </a:t>
            </a:r>
            <a:r>
              <a:rPr lang="en-US" dirty="0" err="1" smtClean="0"/>
              <a:t>StarBoard</a:t>
            </a:r>
            <a:endParaRPr lang="en-US" dirty="0" smtClean="0"/>
          </a:p>
          <a:p>
            <a:r>
              <a:rPr lang="en-US" dirty="0" smtClean="0"/>
              <a:t>.</a:t>
            </a:r>
            <a:r>
              <a:rPr lang="en-US" dirty="0" err="1" smtClean="0"/>
              <a:t>gwb</a:t>
            </a:r>
            <a:r>
              <a:rPr lang="en-US" dirty="0" smtClean="0"/>
              <a:t> – </a:t>
            </a:r>
            <a:r>
              <a:rPr lang="en-US" dirty="0" err="1" smtClean="0"/>
              <a:t>eInstruction</a:t>
            </a:r>
            <a:r>
              <a:rPr lang="en-US" dirty="0" smtClean="0"/>
              <a:t> Workspace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Workshop Goals</a:t>
            </a:r>
          </a:p>
        </p:txBody>
      </p:sp>
      <p:sp>
        <p:nvSpPr>
          <p:cNvPr id="3" name="TextBox 2"/>
          <p:cNvSpPr txBox="1"/>
          <p:nvPr/>
        </p:nvSpPr>
        <p:spPr>
          <a:xfrm>
            <a:off x="762000" y="1905000"/>
            <a:ext cx="6477000" cy="923330"/>
          </a:xfrm>
          <a:prstGeom prst="rect">
            <a:avLst/>
          </a:prstGeom>
          <a:noFill/>
        </p:spPr>
        <p:txBody>
          <a:bodyPr wrap="square" rtlCol="0">
            <a:spAutoFit/>
          </a:bodyPr>
          <a:lstStyle/>
          <a:p>
            <a:r>
              <a:rPr lang="en-US" dirty="0" smtClean="0"/>
              <a:t>Learn about old and new teaching strategies</a:t>
            </a:r>
          </a:p>
          <a:p>
            <a:r>
              <a:rPr lang="en-US" dirty="0" smtClean="0"/>
              <a:t>Understand how 21</a:t>
            </a:r>
            <a:r>
              <a:rPr lang="en-US" baseline="30000" dirty="0" smtClean="0"/>
              <a:t>st</a:t>
            </a:r>
            <a:r>
              <a:rPr lang="en-US" dirty="0" smtClean="0"/>
              <a:t> century skills will foster student growth</a:t>
            </a:r>
          </a:p>
          <a:p>
            <a:r>
              <a:rPr lang="en-US" dirty="0" smtClean="0"/>
              <a:t>Explore SAFARI Montage to support teaching and learning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ircles.PNG"/>
          <p:cNvPicPr>
            <a:picLocks noChangeAspect="1"/>
          </p:cNvPicPr>
          <p:nvPr/>
        </p:nvPicPr>
        <p:blipFill>
          <a:blip r:embed="rId2" cstate="print"/>
          <a:stretch>
            <a:fillRect/>
          </a:stretch>
        </p:blipFill>
        <p:spPr>
          <a:xfrm>
            <a:off x="0" y="0"/>
            <a:ext cx="9143087" cy="6858000"/>
          </a:xfrm>
          <a:prstGeom prst="rect">
            <a:avLst/>
          </a:prstGeom>
        </p:spPr>
      </p:pic>
      <p:pic>
        <p:nvPicPr>
          <p:cNvPr id="8" name="Picture 7" descr="Montage_hzlogo_blk.PNG"/>
          <p:cNvPicPr>
            <a:picLocks noChangeAspect="1"/>
          </p:cNvPicPr>
          <p:nvPr/>
        </p:nvPicPr>
        <p:blipFill>
          <a:blip r:embed="rId3" cstate="print"/>
          <a:stretch>
            <a:fillRect/>
          </a:stretch>
        </p:blipFill>
        <p:spPr>
          <a:xfrm>
            <a:off x="3124657" y="304800"/>
            <a:ext cx="3096725" cy="457200"/>
          </a:xfrm>
          <a:prstGeom prst="rect">
            <a:avLst/>
          </a:prstGeom>
        </p:spPr>
      </p:pic>
      <p:sp>
        <p:nvSpPr>
          <p:cNvPr id="10" name="TextBox 9"/>
          <p:cNvSpPr txBox="1"/>
          <p:nvPr/>
        </p:nvSpPr>
        <p:spPr>
          <a:xfrm>
            <a:off x="1371600" y="1219200"/>
            <a:ext cx="5867400" cy="4955203"/>
          </a:xfrm>
          <a:prstGeom prst="rect">
            <a:avLst/>
          </a:prstGeom>
          <a:noFill/>
        </p:spPr>
        <p:txBody>
          <a:bodyPr wrap="square" rtlCol="0">
            <a:spAutoFit/>
          </a:bodyPr>
          <a:lstStyle/>
          <a:p>
            <a:pPr algn="ctr"/>
            <a:r>
              <a:rPr lang="en-US" sz="2800" b="1" dirty="0" smtClean="0"/>
              <a:t>Practice Exercise #6</a:t>
            </a:r>
          </a:p>
          <a:p>
            <a:endParaRPr lang="en-US" dirty="0" smtClean="0"/>
          </a:p>
          <a:p>
            <a:pPr marL="342900" lvl="0" indent="-342900">
              <a:buFont typeface="+mj-lt"/>
              <a:buAutoNum type="arabicPeriod"/>
            </a:pPr>
            <a:r>
              <a:rPr lang="en-US" sz="2400" dirty="0" smtClean="0"/>
              <a:t>What is the purpose of CreationStation?</a:t>
            </a:r>
          </a:p>
          <a:p>
            <a:pPr marL="342900" lvl="0" indent="-342900">
              <a:buFont typeface="+mj-lt"/>
              <a:buAutoNum type="arabicPeriod"/>
            </a:pPr>
            <a:r>
              <a:rPr lang="en-US" sz="2400" dirty="0" smtClean="0"/>
              <a:t>How many formats does CreationStation support?</a:t>
            </a:r>
          </a:p>
          <a:p>
            <a:pPr marL="342900" lvl="0" indent="-342900">
              <a:buFont typeface="+mj-lt"/>
              <a:buAutoNum type="arabicPeriod"/>
            </a:pPr>
            <a:r>
              <a:rPr lang="en-US" sz="2400" dirty="0" smtClean="0"/>
              <a:t>Why is it important to include metadata with each file upload?</a:t>
            </a:r>
          </a:p>
          <a:p>
            <a:pPr marL="342900" lvl="0" indent="-342900">
              <a:buFont typeface="+mj-lt"/>
              <a:buAutoNum type="arabicPeriod"/>
            </a:pPr>
            <a:r>
              <a:rPr lang="en-US" sz="2400" dirty="0" smtClean="0"/>
              <a:t>What SAFARI Montage user types can upload content to CreationStation?</a:t>
            </a:r>
          </a:p>
          <a:p>
            <a:pPr marL="342900" lvl="0" indent="-342900">
              <a:buFont typeface="+mj-lt"/>
              <a:buAutoNum type="arabicPeriod"/>
            </a:pPr>
            <a:r>
              <a:rPr lang="en-US" sz="2400" dirty="0" smtClean="0"/>
              <a:t>How can content be approved when published to the district?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6149376"/>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Playlist</a:t>
            </a:r>
          </a:p>
          <a:p>
            <a:pPr>
              <a:buNone/>
            </a:pPr>
            <a:endParaRPr lang="en-US" sz="2400" b="1" dirty="0" smtClean="0">
              <a:solidFill>
                <a:srgbClr val="0070C0"/>
              </a:solidFill>
              <a:latin typeface="Arial" pitchFamily="34" charset="0"/>
              <a:cs typeface="Arial" pitchFamily="34" charset="0"/>
            </a:endParaRPr>
          </a:p>
          <a:p>
            <a:pPr>
              <a:lnSpc>
                <a:spcPct val="80000"/>
              </a:lnSpc>
              <a:buFont typeface="Arial" pitchFamily="34" charset="0"/>
              <a:buChar char="•"/>
              <a:defRPr/>
            </a:pPr>
            <a:r>
              <a:rPr lang="en-US" sz="2000" dirty="0" smtClean="0"/>
              <a:t>A Playlist is simply a list of media titles or segments that have a related curriculum theme or objective. </a:t>
            </a:r>
          </a:p>
          <a:p>
            <a:pPr>
              <a:lnSpc>
                <a:spcPct val="80000"/>
              </a:lnSpc>
              <a:buFont typeface="Wingdings" pitchFamily="2" charset="2"/>
              <a:buChar char="§"/>
              <a:defRPr/>
            </a:pPr>
            <a:endParaRPr lang="en-US" sz="2000" dirty="0" smtClean="0"/>
          </a:p>
          <a:p>
            <a:pPr>
              <a:lnSpc>
                <a:spcPct val="80000"/>
              </a:lnSpc>
              <a:buFont typeface="Arial" pitchFamily="34" charset="0"/>
              <a:buChar char="•"/>
              <a:defRPr/>
            </a:pPr>
            <a:r>
              <a:rPr lang="en-US" sz="2000" dirty="0" smtClean="0"/>
              <a:t>Playlists may contain media titles, specific chapters within media titles, key concepts within chapters, images, PowerPoint and text documents as well as personal bookmarked segments and notes. </a:t>
            </a:r>
          </a:p>
          <a:p>
            <a:pPr>
              <a:lnSpc>
                <a:spcPct val="80000"/>
              </a:lnSpc>
              <a:buFont typeface="Arial" pitchFamily="34" charset="0"/>
              <a:buChar char="•"/>
              <a:defRPr/>
            </a:pPr>
            <a:endParaRPr lang="en-US" sz="2000" dirty="0" smtClean="0"/>
          </a:p>
          <a:p>
            <a:pPr>
              <a:lnSpc>
                <a:spcPct val="80000"/>
              </a:lnSpc>
              <a:buFont typeface="Arial" pitchFamily="34" charset="0"/>
              <a:buChar char="•"/>
              <a:defRPr/>
            </a:pPr>
            <a:r>
              <a:rPr lang="en-US" sz="2000" dirty="0" smtClean="0"/>
              <a:t>You can provide descriptive information about your playlist to help you recall why you created it. </a:t>
            </a:r>
          </a:p>
          <a:p>
            <a:pPr>
              <a:lnSpc>
                <a:spcPct val="80000"/>
              </a:lnSpc>
              <a:buFont typeface="Arial" pitchFamily="34" charset="0"/>
              <a:buChar char="•"/>
              <a:defRPr/>
            </a:pPr>
            <a:endParaRPr lang="en-US" sz="2000" dirty="0" smtClean="0"/>
          </a:p>
          <a:p>
            <a:pPr>
              <a:lnSpc>
                <a:spcPct val="80000"/>
              </a:lnSpc>
              <a:defRPr/>
            </a:pPr>
            <a:r>
              <a:rPr lang="en-US" sz="2400" b="1" dirty="0" smtClean="0">
                <a:solidFill>
                  <a:srgbClr val="0070C0"/>
                </a:solidFill>
                <a:latin typeface="Arial" pitchFamily="34" charset="0"/>
                <a:cs typeface="Arial" pitchFamily="34" charset="0"/>
              </a:rPr>
              <a:t>Purposes of a Playlist</a:t>
            </a:r>
          </a:p>
          <a:p>
            <a:pPr>
              <a:lnSpc>
                <a:spcPct val="80000"/>
              </a:lnSpc>
              <a:defRPr/>
            </a:pPr>
            <a:endParaRPr lang="en-US" sz="2400" b="1" dirty="0" smtClean="0">
              <a:solidFill>
                <a:srgbClr val="0070C0"/>
              </a:solidFill>
              <a:latin typeface="Arial" pitchFamily="34" charset="0"/>
              <a:cs typeface="Arial" pitchFamily="34" charset="0"/>
            </a:endParaRPr>
          </a:p>
          <a:p>
            <a:pPr>
              <a:lnSpc>
                <a:spcPct val="80000"/>
              </a:lnSpc>
              <a:buFont typeface="Arial" pitchFamily="34" charset="0"/>
              <a:buChar char="•"/>
              <a:defRPr/>
            </a:pPr>
            <a:r>
              <a:rPr lang="en-US" sz="2000" dirty="0" smtClean="0"/>
              <a:t>Idea – Introduction</a:t>
            </a:r>
          </a:p>
          <a:p>
            <a:pPr>
              <a:lnSpc>
                <a:spcPct val="80000"/>
              </a:lnSpc>
              <a:buFont typeface="Arial" pitchFamily="34" charset="0"/>
              <a:buChar char="•"/>
              <a:defRPr/>
            </a:pPr>
            <a:r>
              <a:rPr lang="en-US" sz="2000" dirty="0" smtClean="0"/>
              <a:t>Lesson - Differentiated Instruction</a:t>
            </a:r>
          </a:p>
          <a:p>
            <a:pPr>
              <a:lnSpc>
                <a:spcPct val="80000"/>
              </a:lnSpc>
              <a:buFont typeface="Arial" pitchFamily="34" charset="0"/>
              <a:buChar char="•"/>
              <a:defRPr/>
            </a:pPr>
            <a:r>
              <a:rPr lang="en-US" sz="2000" dirty="0" smtClean="0"/>
              <a:t>Resource – Review or Remediation</a:t>
            </a:r>
          </a:p>
          <a:p>
            <a:pPr>
              <a:lnSpc>
                <a:spcPct val="80000"/>
              </a:lnSpc>
              <a:buFont typeface="Arial" pitchFamily="34" charset="0"/>
              <a:buChar char="•"/>
              <a:defRPr/>
            </a:pPr>
            <a:r>
              <a:rPr lang="en-US" sz="2000" dirty="0" smtClean="0"/>
              <a:t>Independent Student Work</a:t>
            </a:r>
          </a:p>
          <a:p>
            <a:pPr>
              <a:lnSpc>
                <a:spcPct val="80000"/>
              </a:lnSpc>
              <a:buFont typeface="Arial" pitchFamily="34" charset="0"/>
              <a:buChar char="•"/>
              <a:defRPr/>
            </a:pPr>
            <a:r>
              <a:rPr lang="en-US" sz="2000" dirty="0" smtClean="0"/>
              <a:t>Substitute Teacher Resource</a:t>
            </a:r>
          </a:p>
          <a:p>
            <a:pPr>
              <a:lnSpc>
                <a:spcPct val="80000"/>
              </a:lnSpc>
              <a:buFont typeface="Arial" pitchFamily="34" charset="0"/>
              <a:buChar char="•"/>
              <a:defRPr/>
            </a:pPr>
            <a:r>
              <a:rPr lang="en-US" sz="2000" dirty="0" smtClean="0"/>
              <a:t>Professional Development</a:t>
            </a:r>
          </a:p>
          <a:p>
            <a:pPr>
              <a:lnSpc>
                <a:spcPct val="80000"/>
              </a:lnSpc>
              <a:buFont typeface="Arial" pitchFamily="34" charset="0"/>
              <a:buChar char="•"/>
              <a:defRPr/>
            </a:pPr>
            <a:r>
              <a:rPr lang="en-US" sz="2000" dirty="0" smtClean="0"/>
              <a:t>Best Practices</a:t>
            </a:r>
          </a:p>
          <a:p>
            <a:pPr>
              <a:lnSpc>
                <a:spcPct val="80000"/>
              </a:lnSpc>
              <a:defRPr/>
            </a:pPr>
            <a:endParaRPr lang="en-US" sz="2400" b="1" dirty="0" smtClean="0">
              <a:solidFill>
                <a:srgbClr val="0070C0"/>
              </a:solidFill>
              <a:latin typeface="Arial" pitchFamily="34" charset="0"/>
              <a:cs typeface="Arial" pitchFamily="34" charset="0"/>
            </a:endParaRPr>
          </a:p>
          <a:p>
            <a:pPr>
              <a:lnSpc>
                <a:spcPct val="80000"/>
              </a:lnSpc>
              <a:defRPr/>
            </a:pPr>
            <a:endParaRPr lang="en-US"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467600" cy="2308324"/>
          </a:xfrm>
          <a:prstGeom prst="rect">
            <a:avLst/>
          </a:prstGeom>
          <a:noFill/>
        </p:spPr>
        <p:txBody>
          <a:bodyPr wrap="square" rtlCol="0">
            <a:spAutoFit/>
          </a:bodyPr>
          <a:lstStyle/>
          <a:p>
            <a:r>
              <a:rPr lang="en-US" dirty="0" smtClean="0"/>
              <a:t>To</a:t>
            </a:r>
          </a:p>
          <a:p>
            <a:r>
              <a:rPr lang="en-US" dirty="0" smtClean="0"/>
              <a:t>differentiated instruction and Promote 21</a:t>
            </a:r>
            <a:r>
              <a:rPr lang="en-US" baseline="30000" dirty="0" smtClean="0"/>
              <a:t>st</a:t>
            </a:r>
            <a:r>
              <a:rPr lang="en-US" dirty="0" smtClean="0"/>
              <a:t> century skills  </a:t>
            </a:r>
          </a:p>
          <a:p>
            <a:endParaRPr lang="en-US" i="1" dirty="0" smtClean="0"/>
          </a:p>
          <a:p>
            <a:r>
              <a:rPr lang="en-US" dirty="0" smtClean="0"/>
              <a:t>How?</a:t>
            </a:r>
          </a:p>
          <a:p>
            <a:endParaRPr lang="en-US" dirty="0" smtClean="0"/>
          </a:p>
          <a:p>
            <a:pPr>
              <a:buFont typeface="Arial" pitchFamily="34" charset="0"/>
              <a:buChar char="•"/>
            </a:pPr>
            <a:r>
              <a:rPr lang="en-US" i="1" dirty="0" smtClean="0"/>
              <a:t>Communicate</a:t>
            </a:r>
            <a:r>
              <a:rPr lang="en-US" dirty="0" smtClean="0"/>
              <a:t> the topic with user-uploaded content, </a:t>
            </a:r>
          </a:p>
          <a:p>
            <a:pPr>
              <a:buFont typeface="Arial" pitchFamily="34" charset="0"/>
              <a:buChar char="•"/>
            </a:pPr>
            <a:r>
              <a:rPr lang="en-US" dirty="0" smtClean="0"/>
              <a:t>build a playlist that invites </a:t>
            </a:r>
            <a:r>
              <a:rPr lang="en-US" i="1" dirty="0" smtClean="0"/>
              <a:t>collaboration </a:t>
            </a:r>
            <a:r>
              <a:rPr lang="en-US" dirty="0" smtClean="0"/>
              <a:t>and </a:t>
            </a:r>
            <a:r>
              <a:rPr lang="en-US" i="1" dirty="0" smtClean="0"/>
              <a:t>critical thinking</a:t>
            </a:r>
            <a:r>
              <a:rPr lang="en-US" dirty="0" smtClean="0"/>
              <a:t>,</a:t>
            </a:r>
          </a:p>
          <a:p>
            <a:pPr>
              <a:buFont typeface="Arial" pitchFamily="34" charset="0"/>
              <a:buChar char="•"/>
            </a:pPr>
            <a:r>
              <a:rPr lang="en-US" dirty="0" smtClean="0"/>
              <a:t>and </a:t>
            </a:r>
            <a:r>
              <a:rPr lang="en-US" i="1" dirty="0" smtClean="0"/>
              <a:t>create</a:t>
            </a:r>
            <a:r>
              <a:rPr lang="en-US" dirty="0" smtClean="0"/>
              <a:t> a project that gets uploaded and presented in the system. </a:t>
            </a:r>
            <a:endParaRPr lang="en-US" dirty="0"/>
          </a:p>
        </p:txBody>
      </p:sp>
      <p:sp>
        <p:nvSpPr>
          <p:cNvPr id="3" name="TextBox 2"/>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The Importance of Building Effective Playlists</a:t>
            </a:r>
          </a:p>
        </p:txBody>
      </p:sp>
      <p:sp>
        <p:nvSpPr>
          <p:cNvPr id="4" name="TextBox 3"/>
          <p:cNvSpPr txBox="1"/>
          <p:nvPr/>
        </p:nvSpPr>
        <p:spPr>
          <a:xfrm>
            <a:off x="4724400" y="4953000"/>
            <a:ext cx="3048000" cy="369332"/>
          </a:xfrm>
          <a:prstGeom prst="rect">
            <a:avLst/>
          </a:prstGeom>
          <a:noFill/>
        </p:spPr>
        <p:txBody>
          <a:bodyPr wrap="square" rtlCol="0">
            <a:spAutoFit/>
          </a:bodyPr>
          <a:lstStyle/>
          <a:p>
            <a:r>
              <a:rPr lang="en-US" dirty="0" smtClean="0"/>
              <a:t>Create a “4Cs” graphic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0"/>
            <a:ext cx="4038600" cy="2585323"/>
          </a:xfrm>
          <a:prstGeom prst="rect">
            <a:avLst/>
          </a:prstGeom>
          <a:noFill/>
        </p:spPr>
        <p:txBody>
          <a:bodyPr wrap="square" rtlCol="0">
            <a:spAutoFit/>
          </a:bodyPr>
          <a:lstStyle/>
          <a:p>
            <a:r>
              <a:rPr lang="en-US" i="1" dirty="0" smtClean="0"/>
              <a:t>Take this survey: What is your preferred learning style? </a:t>
            </a:r>
          </a:p>
          <a:p>
            <a:endParaRPr lang="en-US" i="1" dirty="0" smtClean="0"/>
          </a:p>
          <a:p>
            <a:r>
              <a:rPr lang="en-US" u="sng" dirty="0" smtClean="0">
                <a:hlinkClick r:id="rId3"/>
              </a:rPr>
              <a:t>http://literacyworks.org/mi/assessment/findyourstrengths.html</a:t>
            </a:r>
            <a:endParaRPr lang="en-US" u="sng" dirty="0" smtClean="0"/>
          </a:p>
          <a:p>
            <a:endParaRPr lang="en-US" dirty="0" smtClean="0"/>
          </a:p>
          <a:p>
            <a:endParaRPr lang="en-US" i="1" dirty="0" smtClean="0"/>
          </a:p>
          <a:p>
            <a:endParaRPr lang="en-US" i="1" dirty="0" smtClean="0"/>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5410200" y="1371600"/>
            <a:ext cx="2590800" cy="82845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57200" y="990600"/>
            <a:ext cx="4191000" cy="1788564"/>
          </a:xfrm>
          <a:prstGeom prst="rect">
            <a:avLst/>
          </a:prstGeom>
          <a:noFill/>
          <a:ln w="9525">
            <a:noFill/>
            <a:miter lim="800000"/>
            <a:headEnd/>
            <a:tailEnd/>
          </a:ln>
        </p:spPr>
      </p:pic>
      <p:sp>
        <p:nvSpPr>
          <p:cNvPr id="5" name="TextBox 4"/>
          <p:cNvSpPr txBox="1"/>
          <p:nvPr/>
        </p:nvSpPr>
        <p:spPr>
          <a:xfrm>
            <a:off x="5486400" y="2895600"/>
            <a:ext cx="2971800" cy="3416320"/>
          </a:xfrm>
          <a:prstGeom prst="rect">
            <a:avLst/>
          </a:prstGeom>
          <a:noFill/>
        </p:spPr>
        <p:txBody>
          <a:bodyPr wrap="square" rtlCol="0">
            <a:spAutoFit/>
          </a:bodyPr>
          <a:lstStyle/>
          <a:p>
            <a:r>
              <a:rPr lang="en-US" i="1" dirty="0" smtClean="0"/>
              <a:t>Using </a:t>
            </a:r>
            <a:r>
              <a:rPr lang="en-US" u="sng" dirty="0" smtClean="0">
                <a:hlinkClick r:id="rId6"/>
              </a:rPr>
              <a:t>http://www.wallwisher.com/wall/SAFARIWorkshop3</a:t>
            </a:r>
            <a:r>
              <a:rPr lang="en-US" i="1" dirty="0" smtClean="0"/>
              <a:t>: </a:t>
            </a:r>
          </a:p>
          <a:p>
            <a:endParaRPr lang="en-US" i="1" dirty="0" smtClean="0"/>
          </a:p>
          <a:p>
            <a:r>
              <a:rPr lang="en-US" i="1" dirty="0" smtClean="0"/>
              <a:t>Post two ways that a teacher could help a student learn better by taking their learning style into account.</a:t>
            </a:r>
          </a:p>
          <a:p>
            <a:endParaRPr lang="en-US" i="1" dirty="0" smtClean="0"/>
          </a:p>
          <a:p>
            <a:r>
              <a:rPr lang="en-US" i="1" dirty="0" smtClean="0"/>
              <a:t>Take a moment to read each other’s posts.</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Differentiated Instruction</a:t>
            </a:r>
          </a:p>
        </p:txBody>
      </p:sp>
      <p:sp>
        <p:nvSpPr>
          <p:cNvPr id="6" name="TextBox 5"/>
          <p:cNvSpPr txBox="1"/>
          <p:nvPr/>
        </p:nvSpPr>
        <p:spPr>
          <a:xfrm>
            <a:off x="457200" y="1676400"/>
            <a:ext cx="6934200" cy="1477328"/>
          </a:xfrm>
          <a:prstGeom prst="rect">
            <a:avLst/>
          </a:prstGeom>
          <a:noFill/>
        </p:spPr>
        <p:txBody>
          <a:bodyPr wrap="square" rtlCol="0">
            <a:spAutoFit/>
          </a:bodyPr>
          <a:lstStyle/>
          <a:p>
            <a:r>
              <a:rPr lang="en-US" dirty="0" smtClean="0"/>
              <a:t>Do you know your learning style?</a:t>
            </a:r>
          </a:p>
          <a:p>
            <a:r>
              <a:rPr lang="en-US" dirty="0" smtClean="0"/>
              <a:t>Do you know the learning styles of your students?</a:t>
            </a:r>
          </a:p>
          <a:p>
            <a:r>
              <a:rPr lang="en-US" dirty="0" smtClean="0"/>
              <a:t>Do you know what your students are interested in?</a:t>
            </a:r>
          </a:p>
          <a:p>
            <a:r>
              <a:rPr lang="en-US" dirty="0" smtClean="0"/>
              <a:t>Do you know what background knowledge students come to your class with?</a:t>
            </a:r>
            <a:endParaRPr lang="en-US" dirty="0"/>
          </a:p>
        </p:txBody>
      </p:sp>
      <p:sp>
        <p:nvSpPr>
          <p:cNvPr id="4" name="TextBox 3"/>
          <p:cNvSpPr txBox="1"/>
          <p:nvPr/>
        </p:nvSpPr>
        <p:spPr>
          <a:xfrm>
            <a:off x="533400" y="3352800"/>
            <a:ext cx="3048000" cy="1200329"/>
          </a:xfrm>
          <a:prstGeom prst="rect">
            <a:avLst/>
          </a:prstGeom>
          <a:noFill/>
        </p:spPr>
        <p:txBody>
          <a:bodyPr wrap="square" rtlCol="0">
            <a:spAutoFit/>
          </a:bodyPr>
          <a:lstStyle/>
          <a:p>
            <a:r>
              <a:rPr lang="en-US" dirty="0" smtClean="0"/>
              <a:t>Three Ways to Differentiate:</a:t>
            </a:r>
          </a:p>
          <a:p>
            <a:pPr marL="342900" indent="-342900">
              <a:buAutoNum type="arabicPeriod"/>
            </a:pPr>
            <a:r>
              <a:rPr lang="en-US" dirty="0" smtClean="0"/>
              <a:t>Interest</a:t>
            </a:r>
          </a:p>
          <a:p>
            <a:pPr marL="342900" indent="-342900">
              <a:buAutoNum type="arabicPeriod"/>
            </a:pPr>
            <a:r>
              <a:rPr lang="en-US" dirty="0" smtClean="0"/>
              <a:t>Prior knowledge</a:t>
            </a:r>
          </a:p>
          <a:p>
            <a:pPr marL="342900" indent="-342900">
              <a:buAutoNum type="arabicPeriod"/>
            </a:pPr>
            <a:r>
              <a:rPr lang="en-US" dirty="0" smtClean="0"/>
              <a:t>Learning style</a:t>
            </a:r>
            <a:endParaRPr lang="en-US" dirty="0"/>
          </a:p>
        </p:txBody>
      </p:sp>
      <p:sp>
        <p:nvSpPr>
          <p:cNvPr id="7" name="TextBox 6"/>
          <p:cNvSpPr txBox="1"/>
          <p:nvPr/>
        </p:nvSpPr>
        <p:spPr>
          <a:xfrm>
            <a:off x="4572000" y="3429000"/>
            <a:ext cx="3733800" cy="1200329"/>
          </a:xfrm>
          <a:prstGeom prst="rect">
            <a:avLst/>
          </a:prstGeom>
          <a:noFill/>
        </p:spPr>
        <p:txBody>
          <a:bodyPr wrap="square" rtlCol="0">
            <a:spAutoFit/>
          </a:bodyPr>
          <a:lstStyle/>
          <a:p>
            <a:r>
              <a:rPr lang="en-US" dirty="0" smtClean="0"/>
              <a:t>Three Ways to Instruct with DI:</a:t>
            </a:r>
          </a:p>
          <a:p>
            <a:pPr marL="342900" indent="-342900">
              <a:buAutoNum type="arabicPeriod"/>
            </a:pPr>
            <a:r>
              <a:rPr lang="en-US" dirty="0" smtClean="0"/>
              <a:t>Tiered assignments</a:t>
            </a:r>
          </a:p>
          <a:p>
            <a:pPr marL="342900" indent="-342900">
              <a:buAutoNum type="arabicPeriod"/>
            </a:pPr>
            <a:r>
              <a:rPr lang="en-US" dirty="0" smtClean="0"/>
              <a:t>Choice Menus</a:t>
            </a:r>
          </a:p>
          <a:p>
            <a:pPr marL="342900" indent="-342900">
              <a:buAutoNum type="arabicPeriod"/>
            </a:pPr>
            <a:r>
              <a:rPr lang="en-US" dirty="0" smtClean="0"/>
              <a:t>RAFT strategy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Tiered Assignments</a:t>
            </a:r>
          </a:p>
        </p:txBody>
      </p:sp>
      <p:sp>
        <p:nvSpPr>
          <p:cNvPr id="3" name="TextBox 2"/>
          <p:cNvSpPr txBox="1"/>
          <p:nvPr/>
        </p:nvSpPr>
        <p:spPr>
          <a:xfrm>
            <a:off x="609600" y="1828800"/>
            <a:ext cx="3429000" cy="2585323"/>
          </a:xfrm>
          <a:prstGeom prst="rect">
            <a:avLst/>
          </a:prstGeom>
          <a:noFill/>
        </p:spPr>
        <p:txBody>
          <a:bodyPr wrap="square" rtlCol="0">
            <a:spAutoFit/>
          </a:bodyPr>
          <a:lstStyle/>
          <a:p>
            <a:r>
              <a:rPr lang="en-US" dirty="0" smtClean="0"/>
              <a:t>Tiered assignments should be:</a:t>
            </a:r>
          </a:p>
          <a:p>
            <a:r>
              <a:rPr lang="en-US" dirty="0" smtClean="0"/>
              <a:t>-Different work, not simply more or less work</a:t>
            </a:r>
          </a:p>
          <a:p>
            <a:r>
              <a:rPr lang="en-US" dirty="0" smtClean="0"/>
              <a:t>-Equally active</a:t>
            </a:r>
          </a:p>
          <a:p>
            <a:r>
              <a:rPr lang="en-US" dirty="0" smtClean="0"/>
              <a:t>-Equally interesting and engaging</a:t>
            </a:r>
          </a:p>
          <a:p>
            <a:r>
              <a:rPr lang="en-US" dirty="0" smtClean="0"/>
              <a:t>-Fair in terms of work expectations and time needed</a:t>
            </a:r>
          </a:p>
          <a:p>
            <a:r>
              <a:rPr lang="en-US" dirty="0" smtClean="0"/>
              <a:t>-Requiring the use of key concepts, skills, or ideas</a:t>
            </a:r>
            <a:endParaRPr lang="en-US" dirty="0"/>
          </a:p>
        </p:txBody>
      </p:sp>
      <p:sp>
        <p:nvSpPr>
          <p:cNvPr id="4" name="TextBox 3"/>
          <p:cNvSpPr txBox="1"/>
          <p:nvPr/>
        </p:nvSpPr>
        <p:spPr>
          <a:xfrm>
            <a:off x="4572000" y="1752600"/>
            <a:ext cx="3581400" cy="2031325"/>
          </a:xfrm>
          <a:prstGeom prst="rect">
            <a:avLst/>
          </a:prstGeom>
          <a:noFill/>
        </p:spPr>
        <p:txBody>
          <a:bodyPr wrap="square" rtlCol="0">
            <a:spAutoFit/>
          </a:bodyPr>
          <a:lstStyle/>
          <a:p>
            <a:r>
              <a:rPr lang="en-US" dirty="0" smtClean="0"/>
              <a:t>Tier by:</a:t>
            </a:r>
          </a:p>
          <a:p>
            <a:r>
              <a:rPr lang="en-US" dirty="0" smtClean="0"/>
              <a:t>Challenge level (Bloom’s)</a:t>
            </a:r>
          </a:p>
          <a:p>
            <a:r>
              <a:rPr lang="en-US" dirty="0" smtClean="0"/>
              <a:t>Complexity</a:t>
            </a:r>
          </a:p>
          <a:p>
            <a:r>
              <a:rPr lang="en-US" dirty="0" smtClean="0"/>
              <a:t>Resources </a:t>
            </a:r>
          </a:p>
          <a:p>
            <a:r>
              <a:rPr lang="en-US" dirty="0" smtClean="0"/>
              <a:t>Outcome</a:t>
            </a:r>
          </a:p>
          <a:p>
            <a:r>
              <a:rPr lang="en-US" dirty="0" smtClean="0"/>
              <a:t>Process</a:t>
            </a:r>
          </a:p>
          <a:p>
            <a:r>
              <a:rPr lang="en-US" dirty="0" smtClean="0"/>
              <a:t>Product</a:t>
            </a:r>
            <a:endParaRPr lang="en-US" dirty="0"/>
          </a:p>
        </p:txBody>
      </p:sp>
      <p:sp>
        <p:nvSpPr>
          <p:cNvPr id="5" name="TextBox 4"/>
          <p:cNvSpPr txBox="1"/>
          <p:nvPr/>
        </p:nvSpPr>
        <p:spPr>
          <a:xfrm>
            <a:off x="685800" y="5562600"/>
            <a:ext cx="7391400" cy="923330"/>
          </a:xfrm>
          <a:prstGeom prst="rect">
            <a:avLst/>
          </a:prstGeom>
          <a:noFill/>
        </p:spPr>
        <p:txBody>
          <a:bodyPr wrap="square" rtlCol="0">
            <a:spAutoFit/>
          </a:bodyPr>
          <a:lstStyle/>
          <a:p>
            <a:r>
              <a:rPr lang="en-US" dirty="0" smtClean="0">
                <a:hlinkClick r:id="rId3"/>
              </a:rPr>
              <a:t>http://daretodifferentiate.wikispaces.com/Tiering</a:t>
            </a:r>
            <a:endParaRPr lang="en-US" dirty="0" smtClean="0"/>
          </a:p>
          <a:p>
            <a:r>
              <a:rPr lang="en-US" dirty="0" smtClean="0">
                <a:hlinkClick r:id="rId4"/>
              </a:rPr>
              <a:t>http://www.centralischool.ca/~bestpractice/tiered/examples.html</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Choice Menus</a:t>
            </a:r>
          </a:p>
        </p:txBody>
      </p:sp>
      <p:sp>
        <p:nvSpPr>
          <p:cNvPr id="3" name="TextBox 2"/>
          <p:cNvSpPr txBox="1"/>
          <p:nvPr/>
        </p:nvSpPr>
        <p:spPr>
          <a:xfrm>
            <a:off x="762000" y="5867400"/>
            <a:ext cx="7467600" cy="369332"/>
          </a:xfrm>
          <a:prstGeom prst="rect">
            <a:avLst/>
          </a:prstGeom>
          <a:noFill/>
        </p:spPr>
        <p:txBody>
          <a:bodyPr wrap="square" rtlCol="0">
            <a:spAutoFit/>
          </a:bodyPr>
          <a:lstStyle/>
          <a:p>
            <a:r>
              <a:rPr lang="en-US" dirty="0" smtClean="0"/>
              <a:t>http://daretodifferentiate.wikispaces.com/Choice+Boards</a:t>
            </a:r>
            <a:endParaRPr lang="en-US" dirty="0"/>
          </a:p>
        </p:txBody>
      </p:sp>
      <p:sp>
        <p:nvSpPr>
          <p:cNvPr id="4" name="TextBox 3"/>
          <p:cNvSpPr txBox="1"/>
          <p:nvPr/>
        </p:nvSpPr>
        <p:spPr>
          <a:xfrm>
            <a:off x="609600" y="1981200"/>
            <a:ext cx="7162800" cy="2585323"/>
          </a:xfrm>
          <a:prstGeom prst="rect">
            <a:avLst/>
          </a:prstGeom>
          <a:noFill/>
        </p:spPr>
        <p:txBody>
          <a:bodyPr wrap="square" rtlCol="0">
            <a:spAutoFit/>
          </a:bodyPr>
          <a:lstStyle/>
          <a:p>
            <a:endParaRPr lang="en-US" dirty="0" smtClean="0"/>
          </a:p>
          <a:p>
            <a:r>
              <a:rPr lang="en-US" dirty="0" smtClean="0"/>
              <a:t> Wouldn’t you rather choose to do something then be told to do it?</a:t>
            </a:r>
          </a:p>
          <a:p>
            <a:endParaRPr lang="en-US" dirty="0" smtClean="0"/>
          </a:p>
          <a:p>
            <a:r>
              <a:rPr lang="en-US" dirty="0" smtClean="0"/>
              <a:t>Students can: </a:t>
            </a:r>
          </a:p>
          <a:p>
            <a:pPr>
              <a:buFont typeface="Arial" pitchFamily="34" charset="0"/>
              <a:buChar char="•"/>
            </a:pPr>
            <a:r>
              <a:rPr lang="en-US" dirty="0" smtClean="0"/>
              <a:t>Recognize their strengths</a:t>
            </a:r>
          </a:p>
          <a:p>
            <a:pPr>
              <a:buFont typeface="Arial" pitchFamily="34" charset="0"/>
              <a:buChar char="•"/>
            </a:pPr>
            <a:r>
              <a:rPr lang="en-US" dirty="0" smtClean="0"/>
              <a:t>Create to their vision</a:t>
            </a:r>
          </a:p>
          <a:p>
            <a:pPr>
              <a:buFont typeface="Arial" pitchFamily="34" charset="0"/>
              <a:buChar char="•"/>
            </a:pPr>
            <a:r>
              <a:rPr lang="en-US" dirty="0" smtClean="0"/>
              <a:t>Focus their learning</a:t>
            </a:r>
          </a:p>
          <a:p>
            <a:pPr>
              <a:buFont typeface="Arial" pitchFamily="34" charset="0"/>
              <a:buChar char="•"/>
            </a:pPr>
            <a:r>
              <a:rPr lang="en-US" dirty="0" smtClean="0"/>
              <a:t>Increase their engagement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838200"/>
            <a:ext cx="8991601" cy="461665"/>
          </a:xfrm>
          <a:prstGeom prst="rect">
            <a:avLst/>
          </a:prstGeom>
          <a:noFill/>
        </p:spPr>
        <p:txBody>
          <a:bodyPr wrap="square" rtlCol="0">
            <a:spAutoFit/>
          </a:bodyPr>
          <a:lstStyle/>
          <a:p>
            <a:pPr>
              <a:buNone/>
            </a:pPr>
            <a:r>
              <a:rPr lang="en-US" sz="2400" b="1" dirty="0" smtClean="0">
                <a:solidFill>
                  <a:srgbClr val="0070C0"/>
                </a:solidFill>
                <a:latin typeface="Arial" pitchFamily="34" charset="0"/>
                <a:cs typeface="Arial" pitchFamily="34" charset="0"/>
              </a:rPr>
              <a:t>RAFT Strategy (Role, Audience, Format, Topic)</a:t>
            </a:r>
          </a:p>
        </p:txBody>
      </p:sp>
      <p:sp>
        <p:nvSpPr>
          <p:cNvPr id="3" name="TextBox 2"/>
          <p:cNvSpPr txBox="1"/>
          <p:nvPr/>
        </p:nvSpPr>
        <p:spPr>
          <a:xfrm>
            <a:off x="533400" y="1905000"/>
            <a:ext cx="4191000" cy="2862322"/>
          </a:xfrm>
          <a:prstGeom prst="rect">
            <a:avLst/>
          </a:prstGeom>
          <a:noFill/>
        </p:spPr>
        <p:txBody>
          <a:bodyPr wrap="square" rtlCol="0">
            <a:spAutoFit/>
          </a:bodyPr>
          <a:lstStyle/>
          <a:p>
            <a:endParaRPr lang="en-US" dirty="0" smtClean="0"/>
          </a:p>
          <a:p>
            <a:pPr>
              <a:buFont typeface="Arial" pitchFamily="34" charset="0"/>
              <a:buChar char="•"/>
            </a:pPr>
            <a:r>
              <a:rPr lang="en-US" dirty="0" smtClean="0"/>
              <a:t>Encourages creative thinking </a:t>
            </a:r>
          </a:p>
          <a:p>
            <a:pPr>
              <a:buFont typeface="Arial" pitchFamily="34" charset="0"/>
              <a:buChar char="•"/>
            </a:pPr>
            <a:r>
              <a:rPr lang="en-US" dirty="0" smtClean="0"/>
              <a:t>Motivates students to demonstrate understanding </a:t>
            </a:r>
          </a:p>
          <a:p>
            <a:pPr>
              <a:buFont typeface="Arial" pitchFamily="34" charset="0"/>
              <a:buChar char="•"/>
            </a:pPr>
            <a:r>
              <a:rPr lang="en-US" dirty="0" smtClean="0"/>
              <a:t>Fosters processing of information</a:t>
            </a:r>
          </a:p>
          <a:p>
            <a:endParaRPr lang="en-US" dirty="0" smtClean="0"/>
          </a:p>
          <a:p>
            <a:r>
              <a:rPr lang="en-US" dirty="0" smtClean="0"/>
              <a:t>The student has a </a:t>
            </a:r>
            <a:r>
              <a:rPr lang="en-US" b="1" dirty="0" smtClean="0"/>
              <a:t>role</a:t>
            </a:r>
            <a:r>
              <a:rPr lang="en-US" dirty="0" smtClean="0"/>
              <a:t> to play and as they think in that role, they have to talk to a given </a:t>
            </a:r>
            <a:r>
              <a:rPr lang="en-US" b="1" dirty="0" smtClean="0"/>
              <a:t>audience</a:t>
            </a:r>
            <a:r>
              <a:rPr lang="en-US" dirty="0" smtClean="0"/>
              <a:t> using the </a:t>
            </a:r>
            <a:r>
              <a:rPr lang="en-US" b="1" dirty="0" smtClean="0"/>
              <a:t>format</a:t>
            </a:r>
            <a:r>
              <a:rPr lang="en-US" dirty="0" smtClean="0"/>
              <a:t> noted on the </a:t>
            </a:r>
            <a:r>
              <a:rPr lang="en-US" b="1" dirty="0" smtClean="0"/>
              <a:t>topic</a:t>
            </a:r>
            <a:r>
              <a:rPr lang="en-US" dirty="0" smtClean="0"/>
              <a:t> listed. </a:t>
            </a:r>
            <a:endParaRPr lang="en-US" dirty="0"/>
          </a:p>
        </p:txBody>
      </p:sp>
      <p:sp>
        <p:nvSpPr>
          <p:cNvPr id="4" name="TextBox 3"/>
          <p:cNvSpPr txBox="1"/>
          <p:nvPr/>
        </p:nvSpPr>
        <p:spPr>
          <a:xfrm>
            <a:off x="5029200" y="2209800"/>
            <a:ext cx="3657600" cy="3970318"/>
          </a:xfrm>
          <a:prstGeom prst="rect">
            <a:avLst/>
          </a:prstGeom>
          <a:noFill/>
        </p:spPr>
        <p:txBody>
          <a:bodyPr wrap="square" rtlCol="0">
            <a:spAutoFit/>
          </a:bodyPr>
          <a:lstStyle/>
          <a:p>
            <a:r>
              <a:rPr lang="en-US" dirty="0" smtClean="0"/>
              <a:t>R: Semicolon 	</a:t>
            </a:r>
          </a:p>
          <a:p>
            <a:r>
              <a:rPr lang="en-US" dirty="0" smtClean="0"/>
              <a:t>A: Middle School students	</a:t>
            </a:r>
          </a:p>
          <a:p>
            <a:r>
              <a:rPr lang="en-US" dirty="0" smtClean="0"/>
              <a:t>F: Diary Entry 	</a:t>
            </a:r>
          </a:p>
          <a:p>
            <a:r>
              <a:rPr lang="en-US" dirty="0" smtClean="0"/>
              <a:t>T: I Wish You Really Understood Where I Belong! </a:t>
            </a:r>
          </a:p>
          <a:p>
            <a:endParaRPr lang="en-US" dirty="0" smtClean="0"/>
          </a:p>
          <a:p>
            <a:r>
              <a:rPr lang="en-US" dirty="0" smtClean="0"/>
              <a:t>R: Rain Drop 	</a:t>
            </a:r>
          </a:p>
          <a:p>
            <a:r>
              <a:rPr lang="en-US" dirty="0" smtClean="0"/>
              <a:t>A: Future Droplets 	</a:t>
            </a:r>
          </a:p>
          <a:p>
            <a:r>
              <a:rPr lang="en-US" dirty="0" smtClean="0"/>
              <a:t>F: Advice Column 	</a:t>
            </a:r>
          </a:p>
          <a:p>
            <a:r>
              <a:rPr lang="en-US" dirty="0" smtClean="0"/>
              <a:t>T: The Beauty Of Cycles 	</a:t>
            </a:r>
          </a:p>
          <a:p>
            <a:endParaRPr lang="en-US" dirty="0" smtClean="0"/>
          </a:p>
          <a:p>
            <a:endParaRPr lang="en-US" dirty="0" smtClean="0"/>
          </a:p>
          <a:p>
            <a:r>
              <a:rPr lang="en-US" dirty="0" smtClean="0"/>
              <a:t>	</a:t>
            </a:r>
          </a:p>
          <a:p>
            <a:endParaRPr lang="en-US" dirty="0"/>
          </a:p>
        </p:txBody>
      </p:sp>
      <p:sp>
        <p:nvSpPr>
          <p:cNvPr id="5" name="TextBox 4"/>
          <p:cNvSpPr txBox="1"/>
          <p:nvPr/>
        </p:nvSpPr>
        <p:spPr>
          <a:xfrm>
            <a:off x="533400" y="6096000"/>
            <a:ext cx="7315200" cy="646331"/>
          </a:xfrm>
          <a:prstGeom prst="rect">
            <a:avLst/>
          </a:prstGeom>
          <a:noFill/>
        </p:spPr>
        <p:txBody>
          <a:bodyPr wrap="square" rtlCol="0">
            <a:spAutoFit/>
          </a:bodyPr>
          <a:lstStyle/>
          <a:p>
            <a:r>
              <a:rPr lang="en-US" dirty="0" smtClean="0">
                <a:hlinkClick r:id="rId3"/>
              </a:rPr>
              <a:t>http://daretodifferentiate.wikispaces.com/R.A.F.T.+Assignments</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3445</Words>
  <Application>Microsoft Office PowerPoint</Application>
  <PresentationFormat>On-screen Show (4:3)</PresentationFormat>
  <Paragraphs>384</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SAFARI Montage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cbeitzel</dc:creator>
  <cp:lastModifiedBy>Landry, Traci</cp:lastModifiedBy>
  <cp:revision>64</cp:revision>
  <dcterms:created xsi:type="dcterms:W3CDTF">2011-05-27T13:42:29Z</dcterms:created>
  <dcterms:modified xsi:type="dcterms:W3CDTF">2011-06-06T14:20:04Z</dcterms:modified>
</cp:coreProperties>
</file>